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3"/>
  </p:notesMasterIdLst>
  <p:sldIdLst>
    <p:sldId id="256" r:id="rId2"/>
    <p:sldId id="257" r:id="rId3"/>
    <p:sldId id="258" r:id="rId4"/>
    <p:sldId id="259" r:id="rId5"/>
    <p:sldId id="264" r:id="rId6"/>
    <p:sldId id="309" r:id="rId7"/>
    <p:sldId id="260" r:id="rId8"/>
    <p:sldId id="261" r:id="rId9"/>
    <p:sldId id="263" r:id="rId10"/>
    <p:sldId id="310" r:id="rId11"/>
    <p:sldId id="311" r:id="rId12"/>
    <p:sldId id="312" r:id="rId13"/>
    <p:sldId id="313" r:id="rId14"/>
    <p:sldId id="277" r:id="rId15"/>
    <p:sldId id="314" r:id="rId16"/>
    <p:sldId id="280" r:id="rId17"/>
    <p:sldId id="279" r:id="rId18"/>
    <p:sldId id="315" r:id="rId19"/>
    <p:sldId id="316" r:id="rId20"/>
    <p:sldId id="317" r:id="rId21"/>
    <p:sldId id="318" r:id="rId22"/>
    <p:sldId id="319" r:id="rId23"/>
    <p:sldId id="271" r:id="rId24"/>
    <p:sldId id="320" r:id="rId25"/>
    <p:sldId id="265" r:id="rId26"/>
    <p:sldId id="266" r:id="rId27"/>
    <p:sldId id="321" r:id="rId28"/>
    <p:sldId id="267" r:id="rId29"/>
    <p:sldId id="268" r:id="rId30"/>
    <p:sldId id="269" r:id="rId31"/>
    <p:sldId id="322" r:id="rId32"/>
    <p:sldId id="323" r:id="rId33"/>
    <p:sldId id="324" r:id="rId34"/>
    <p:sldId id="325" r:id="rId35"/>
    <p:sldId id="326" r:id="rId36"/>
    <p:sldId id="327" r:id="rId37"/>
    <p:sldId id="328" r:id="rId38"/>
    <p:sldId id="329" r:id="rId39"/>
    <p:sldId id="330" r:id="rId40"/>
    <p:sldId id="331" r:id="rId41"/>
    <p:sldId id="332"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Playfair Display" panose="00000500000000000000" pitchFamily="2" charset="0"/>
      <p:regular r:id="rId56"/>
      <p:bold r:id="rId57"/>
      <p:italic r:id="rId58"/>
      <p:boldItalic r:id="rId59"/>
    </p:embeddedFont>
    <p:embeddedFont>
      <p:font typeface="Playfair Display SemiBold" panose="020B0604020202020204" charset="0"/>
      <p:regular r:id="rId60"/>
      <p:bold r:id="rId61"/>
      <p:italic r:id="rId62"/>
      <p:boldItalic r:id="rId63"/>
    </p:embeddedFont>
    <p:embeddedFont>
      <p:font typeface="Roboto Condensed Light" panose="02000000000000000000" pitchFamily="2" charset="0"/>
      <p:regular r:id="rId64"/>
      <p:italic r:id="rId65"/>
    </p:embeddedFont>
    <p:embeddedFont>
      <p:font typeface="Rockwell" panose="02060603020205020403" pitchFamily="18"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F39F0F-7458-4FDD-8FB1-B87860E80140}">
  <a:tblStyle styleId="{FCF39F0F-7458-4FDD-8FB1-B87860E80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678" autoAdjust="0"/>
  </p:normalViewPr>
  <p:slideViewPr>
    <p:cSldViewPr snapToGrid="0">
      <p:cViewPr varScale="1">
        <p:scale>
          <a:sx n="123" d="100"/>
          <a:sy n="123" d="100"/>
        </p:scale>
        <p:origin x="12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geeksforgeeks.org/nodejs-tutorials/"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geeksforgeeks.org/working-of-express-js-middleware-and-its-benefit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d5fefc67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d5fefc67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659210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30325341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30325341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44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be2a4d16e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be2a4d16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8d6673586f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8d6673586f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30325341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30325341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bfcb6685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bfcb6685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bfcb6685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bfcb6685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30325341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30325341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30325341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30325341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64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be2a4d16e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be2a4d16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d5fefc67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d5fefc67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d5fefc67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d5fefc67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30325341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30325341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071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d6673586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d6673586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802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24a92be2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24a92be2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bfcb6685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bfcb6685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Root component </a:t>
            </a:r>
          </a:p>
          <a:p>
            <a:pPr marL="0" lvl="0" indent="0" algn="l" rtl="0">
              <a:spcBef>
                <a:spcPts val="0"/>
              </a:spcBef>
              <a:spcAft>
                <a:spcPts val="0"/>
              </a:spcAft>
              <a:buNone/>
            </a:pPr>
            <a:r>
              <a:rPr lang="en-US" dirty="0"/>
              <a:t>Main module </a:t>
            </a:r>
          </a:p>
          <a:p>
            <a:pPr marL="0" lvl="0" indent="0" algn="l" rtl="0">
              <a:spcBef>
                <a:spcPts val="0"/>
              </a:spcBef>
              <a:spcAft>
                <a:spcPts val="0"/>
              </a:spcAft>
              <a:buNone/>
            </a:pPr>
            <a:r>
              <a:rPr lang="en-US" dirty="0"/>
              <a:t>Root HTML </a:t>
            </a:r>
          </a:p>
          <a:p>
            <a:pPr marL="0" lvl="0" indent="0" algn="l" rtl="0">
              <a:spcBef>
                <a:spcPts val="0"/>
              </a:spcBef>
              <a:spcAft>
                <a:spcPts val="0"/>
              </a:spcAft>
              <a:buNone/>
            </a:pPr>
            <a:r>
              <a:rPr lang="en-US" dirty="0"/>
              <a:t>Entry point </a:t>
            </a:r>
          </a:p>
          <a:p>
            <a:pPr marL="0" lvl="0" indent="0" algn="l" rtl="0">
              <a:spcBef>
                <a:spcPts val="0"/>
              </a:spcBef>
              <a:spcAft>
                <a:spcPts val="0"/>
              </a:spcAft>
              <a:buNone/>
            </a:pPr>
            <a:r>
              <a:rPr lang="en-US" dirty="0"/>
              <a:t>Angular CLI </a:t>
            </a:r>
            <a:r>
              <a:rPr lang="en-US" dirty="0" err="1"/>
              <a:t>config</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bfcb6685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bfcb6685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important part of our bootstrapping piece is the </a:t>
            </a:r>
            <a:r>
              <a:rPr lang="en-US" dirty="0" err="1"/>
              <a:t>main.ts</a:t>
            </a:r>
            <a:r>
              <a:rPr lang="en-US" dirty="0"/>
              <a:t> file. The </a:t>
            </a:r>
            <a:r>
              <a:rPr lang="en-US" dirty="0" err="1"/>
              <a:t>main.ts</a:t>
            </a:r>
            <a:r>
              <a:rPr lang="en-US" dirty="0"/>
              <a:t> file, on the other hand, identifies which Angular module is to be loaded when the application starts. It can also change application-level configuration</a:t>
            </a:r>
          </a:p>
          <a:p>
            <a:pPr marL="0" lvl="0" indent="0" algn="l" rtl="0">
              <a:spcBef>
                <a:spcPts val="0"/>
              </a:spcBef>
              <a:spcAft>
                <a:spcPts val="0"/>
              </a:spcAft>
              <a:buNone/>
            </a:pPr>
            <a:r>
              <a:rPr lang="en-US" dirty="0"/>
              <a:t>The only thing of note in the preceding code is the </a:t>
            </a:r>
            <a:r>
              <a:rPr lang="en-US" dirty="0">
                <a:solidFill>
                  <a:srgbClr val="0070C0"/>
                </a:solidFill>
              </a:rPr>
              <a:t>&lt;app-root&gt; </a:t>
            </a:r>
            <a:r>
              <a:rPr lang="en-US" dirty="0"/>
              <a:t>element in the HTML, which is the marker for loading our application code</a:t>
            </a:r>
            <a:endParaRPr dirty="0"/>
          </a:p>
        </p:txBody>
      </p:sp>
    </p:spTree>
    <p:extLst>
      <p:ext uri="{BB962C8B-B14F-4D97-AF65-F5344CB8AC3E}">
        <p14:creationId xmlns:p14="http://schemas.microsoft.com/office/powerpoint/2010/main" val="2861125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30325341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30325341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application module file can be thought of as the core configuration of your application, from loading all the relevant and necessary dependencies, declaring which components will be used within your application, to marking which is the main entry point component of your application:</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30325341f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30325341f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component class itself finally encapsulates all the functionality backing your component. It makes it easy to think of the responsibilities of the component class as twofold: </a:t>
            </a:r>
          </a:p>
          <a:p>
            <a:pPr marL="0" lvl="0" indent="0" algn="l" rtl="0">
              <a:spcBef>
                <a:spcPts val="0"/>
              </a:spcBef>
              <a:spcAft>
                <a:spcPts val="0"/>
              </a:spcAft>
              <a:buNone/>
            </a:pPr>
            <a:r>
              <a:rPr lang="en-US" dirty="0"/>
              <a:t>• Load and hold all the data necessary for rendering the component </a:t>
            </a:r>
          </a:p>
          <a:p>
            <a:pPr marL="0" lvl="0" indent="0" algn="l" rtl="0">
              <a:spcBef>
                <a:spcPts val="0"/>
              </a:spcBef>
              <a:spcAft>
                <a:spcPts val="0"/>
              </a:spcAft>
              <a:buNone/>
            </a:pPr>
            <a:r>
              <a:rPr lang="en-US" dirty="0"/>
              <a:t>• Handle and process any events that may arise from any element in the component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d5fefc67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d5fefc67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Because all components of the MEAN stack support programs that are written in JavaScript, MEAN applications can be written in one language for both server-side and client-side execution environments.</a:t>
            </a:r>
          </a:p>
          <a:p>
            <a:pPr marL="171450" lvl="0" indent="-171450" algn="l" rtl="0">
              <a:spcBef>
                <a:spcPts val="0"/>
              </a:spcBef>
              <a:spcAft>
                <a:spcPts val="0"/>
              </a:spcAft>
            </a:pPr>
            <a:r>
              <a:rPr lang="en-US" dirty="0"/>
              <a:t>Though often compared directly to other popular web development stacks such as the LAMP stack, the components of the MEAN stack are higher-level including a web application presentation layer and not including an operating system layer.</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b3761aa2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9b3761aa2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component has no data and does not provide any functionality at this point; it simply renders the template associated with it. The template at this point is also </a:t>
            </a:r>
            <a:r>
              <a:rPr lang="en-US" dirty="0" err="1"/>
              <a:t>triv</a:t>
            </a:r>
            <a:r>
              <a:rPr lang="en-US" dirty="0"/>
              <a:t>‐ </a:t>
            </a:r>
            <a:r>
              <a:rPr lang="en-US" dirty="0" err="1"/>
              <a:t>ial</a:t>
            </a:r>
            <a:r>
              <a:rPr lang="en-US" dirty="0"/>
              <a:t>, and just prints out a static message. To use this component in our application, we can simply create an element that matches the selector defined anywhere inside our main app component. If we had more components and a deeper hierarchy of components, we could choose to use it in any of their templates as well</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d5fefc67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d5fefc67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Authentication of the client is the first step before starting any Application. The basic authentication in the </a:t>
            </a:r>
            <a:r>
              <a:rPr lang="en-US" sz="1100" b="0" i="0" u="sng" strike="noStrike" cap="none" dirty="0">
                <a:solidFill>
                  <a:srgbClr val="000000"/>
                </a:solidFill>
                <a:effectLst/>
                <a:latin typeface="Arial"/>
                <a:ea typeface="Arial"/>
                <a:cs typeface="Arial"/>
                <a:sym typeface="Arial"/>
                <a:hlinkClick r:id="rId3"/>
              </a:rPr>
              <a:t>Node.js </a:t>
            </a:r>
            <a:r>
              <a:rPr lang="en-US" sz="1100" b="0" i="0" u="none" strike="noStrike" cap="none" dirty="0">
                <a:solidFill>
                  <a:srgbClr val="000000"/>
                </a:solidFill>
                <a:effectLst/>
                <a:latin typeface="Arial"/>
                <a:ea typeface="Arial"/>
                <a:cs typeface="Arial"/>
                <a:sym typeface="Arial"/>
              </a:rPr>
              <a:t>application can be done with the help </a:t>
            </a:r>
            <a:r>
              <a:rPr lang="en-US" sz="1100" b="0" i="0" u="sng" strike="noStrike" cap="none" dirty="0">
                <a:solidFill>
                  <a:srgbClr val="000000"/>
                </a:solidFill>
                <a:effectLst/>
                <a:latin typeface="Arial"/>
                <a:ea typeface="Arial"/>
                <a:cs typeface="Arial"/>
                <a:sym typeface="Arial"/>
                <a:hlinkClick r:id="rId4"/>
              </a:rPr>
              <a:t>express.js</a:t>
            </a:r>
            <a:r>
              <a:rPr lang="en-US" sz="1100" b="0" i="0" u="none" strike="noStrike" cap="none" dirty="0">
                <a:solidFill>
                  <a:srgbClr val="000000"/>
                </a:solidFill>
                <a:effectLst/>
                <a:latin typeface="Arial"/>
                <a:ea typeface="Arial"/>
                <a:cs typeface="Arial"/>
                <a:sym typeface="Arial"/>
              </a:rPr>
              <a:t> framework. Express.js framework is mainly used in Node.js application because of its help in handling and routing different types of requests and responses made by the client using different Middleware.</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5fefc67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5fefc67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main benefits of tokens are:</a:t>
            </a:r>
          </a:p>
          <a:p>
            <a:pPr lvl="1"/>
            <a:r>
              <a:rPr lang="en-US" dirty="0"/>
              <a:t>Stateless and scalable servers</a:t>
            </a:r>
          </a:p>
          <a:p>
            <a:pPr lvl="1"/>
            <a:r>
              <a:rPr lang="en-US" dirty="0"/>
              <a:t>Mobile application ready</a:t>
            </a:r>
          </a:p>
          <a:p>
            <a:pPr lvl="1"/>
            <a:r>
              <a:rPr lang="en-US" dirty="0"/>
              <a:t>Pass authentication to other applications (think </a:t>
            </a:r>
            <a:r>
              <a:rPr lang="en-US" i="1" dirty="0">
                <a:solidFill>
                  <a:srgbClr val="FF0000"/>
                </a:solidFill>
              </a:rPr>
              <a:t>OAuth</a:t>
            </a:r>
            <a:r>
              <a:rPr lang="en-US" dirty="0"/>
              <a:t> through Facebook third-party applications)</a:t>
            </a:r>
          </a:p>
          <a:p>
            <a:pPr lvl="1"/>
            <a:r>
              <a:rPr lang="en-US" dirty="0"/>
              <a:t>Extra security as compared to other authentication methods</a:t>
            </a:r>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5fefc67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5fefc67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1847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kern="1200" cap="none" baseline="0" dirty="0">
                <a:solidFill>
                  <a:schemeClr val="tx1"/>
                </a:solidFill>
                <a:latin typeface="Arial"/>
                <a:ea typeface="Arial"/>
                <a:cs typeface="Arial"/>
                <a:sym typeface="Arial"/>
              </a:rPr>
              <a:t>Sessions</a:t>
            </a:r>
            <a:r>
              <a:rPr lang="en-US" sz="1100" b="0" i="0" u="none" strike="noStrike" kern="1200" cap="none" baseline="0" dirty="0">
                <a:solidFill>
                  <a:schemeClr val="tx1"/>
                </a:solidFill>
                <a:latin typeface="Arial"/>
                <a:ea typeface="Arial"/>
                <a:cs typeface="Arial"/>
                <a:sym typeface="Arial"/>
              </a:rPr>
              <a:t>: Every time a user is authenticated, the server will need to create a record somewhere</a:t>
            </a:r>
          </a:p>
          <a:p>
            <a:pPr marL="158750" indent="0">
              <a:buNone/>
            </a:pPr>
            <a:r>
              <a:rPr lang="en-US" sz="1100" b="0" i="0" u="none" strike="noStrike" kern="1200" cap="none" baseline="0" dirty="0">
                <a:solidFill>
                  <a:schemeClr val="tx1"/>
                </a:solidFill>
                <a:latin typeface="Arial"/>
                <a:ea typeface="Arial"/>
                <a:cs typeface="Arial"/>
                <a:sym typeface="Arial"/>
              </a:rPr>
              <a:t>on our server. This is usually done in memory and when there are many users authenticating, the</a:t>
            </a:r>
          </a:p>
          <a:p>
            <a:pPr marL="158750" indent="0">
              <a:buNone/>
            </a:pPr>
            <a:r>
              <a:rPr lang="en-US" sz="1100" b="0" i="0" u="none" strike="noStrike" kern="1200" cap="none" baseline="0" dirty="0">
                <a:solidFill>
                  <a:schemeClr val="tx1"/>
                </a:solidFill>
                <a:latin typeface="Arial"/>
                <a:ea typeface="Arial"/>
                <a:cs typeface="Arial"/>
                <a:sym typeface="Arial"/>
              </a:rPr>
              <a:t>overhead on your server increases.</a:t>
            </a:r>
          </a:p>
          <a:p>
            <a:r>
              <a:rPr lang="en-US" sz="1100" b="1" i="0" u="none" strike="noStrike" kern="1200" cap="none" baseline="0" dirty="0">
                <a:solidFill>
                  <a:schemeClr val="tx1"/>
                </a:solidFill>
                <a:latin typeface="Arial"/>
                <a:ea typeface="Arial"/>
                <a:cs typeface="Arial"/>
                <a:sym typeface="Arial"/>
              </a:rPr>
              <a:t>Scalability</a:t>
            </a:r>
            <a:r>
              <a:rPr lang="en-US" sz="1100" b="0" i="0" u="none" strike="noStrike" kern="1200" cap="none" baseline="0" dirty="0">
                <a:solidFill>
                  <a:schemeClr val="tx1"/>
                </a:solidFill>
                <a:latin typeface="Arial"/>
                <a:ea typeface="Arial"/>
                <a:cs typeface="Arial"/>
                <a:sym typeface="Arial"/>
              </a:rPr>
              <a:t>: Since sessions are stored in memory, this provides problems with scalability. As our</a:t>
            </a:r>
          </a:p>
          <a:p>
            <a:pPr marL="158750" indent="0">
              <a:buNone/>
            </a:pPr>
            <a:r>
              <a:rPr lang="en-US" sz="1100" b="0" i="0" u="none" strike="noStrike" kern="1200" cap="none" baseline="0" dirty="0">
                <a:solidFill>
                  <a:schemeClr val="tx1"/>
                </a:solidFill>
                <a:latin typeface="Arial"/>
                <a:ea typeface="Arial"/>
                <a:cs typeface="Arial"/>
                <a:sym typeface="Arial"/>
              </a:rPr>
              <a:t>cloud providers start replicating servers to handle application load, having vital information in</a:t>
            </a:r>
          </a:p>
          <a:p>
            <a:pPr marL="158750" indent="0">
              <a:buNone/>
            </a:pPr>
            <a:r>
              <a:rPr lang="en-US" sz="1100" b="0" i="0" u="none" strike="noStrike" kern="1200" cap="none" baseline="0" dirty="0">
                <a:solidFill>
                  <a:schemeClr val="tx1"/>
                </a:solidFill>
                <a:latin typeface="Arial"/>
                <a:ea typeface="Arial"/>
                <a:cs typeface="Arial"/>
                <a:sym typeface="Arial"/>
              </a:rPr>
              <a:t>session memory will limit our ability to scale.</a:t>
            </a:r>
          </a:p>
          <a:p>
            <a:r>
              <a:rPr lang="en-US" sz="1100" b="1" i="0" u="none" strike="noStrike" kern="1200" cap="none" baseline="0" dirty="0">
                <a:solidFill>
                  <a:schemeClr val="tx1"/>
                </a:solidFill>
                <a:latin typeface="Arial"/>
                <a:ea typeface="Arial"/>
                <a:cs typeface="Arial"/>
                <a:sym typeface="Arial"/>
              </a:rPr>
              <a:t>CORS</a:t>
            </a:r>
            <a:r>
              <a:rPr lang="en-US" sz="1100" b="0" i="0" u="none" strike="noStrike" kern="1200" cap="none" baseline="0" dirty="0">
                <a:solidFill>
                  <a:schemeClr val="tx1"/>
                </a:solidFill>
                <a:latin typeface="Arial"/>
                <a:ea typeface="Arial"/>
                <a:cs typeface="Arial"/>
                <a:sym typeface="Arial"/>
              </a:rPr>
              <a:t>: As we want to expand our application to let our data be used across multiple mobile</a:t>
            </a:r>
          </a:p>
          <a:p>
            <a:pPr marL="158750" indent="0">
              <a:buNone/>
            </a:pPr>
            <a:r>
              <a:rPr lang="en-US" sz="1100" b="0" i="0" u="none" strike="noStrike" kern="1200" cap="none" baseline="0" dirty="0">
                <a:solidFill>
                  <a:schemeClr val="tx1"/>
                </a:solidFill>
                <a:latin typeface="Arial"/>
                <a:ea typeface="Arial"/>
                <a:cs typeface="Arial"/>
                <a:sym typeface="Arial"/>
              </a:rPr>
              <a:t>devices, we have to worry about cross-origin resource sharing (CORS). When using AJAX calls</a:t>
            </a:r>
          </a:p>
          <a:p>
            <a:pPr marL="158750" indent="0">
              <a:buNone/>
            </a:pPr>
            <a:r>
              <a:rPr lang="en-US" sz="1100" b="0" i="0" u="none" strike="noStrike" kern="1200" cap="none" baseline="0" dirty="0">
                <a:solidFill>
                  <a:schemeClr val="tx1"/>
                </a:solidFill>
                <a:latin typeface="Arial"/>
                <a:ea typeface="Arial"/>
                <a:cs typeface="Arial"/>
                <a:sym typeface="Arial"/>
              </a:rPr>
              <a:t>to grab resources from another domain (mobile to our API server), we could run into problems with forbidden requests.</a:t>
            </a:r>
          </a:p>
          <a:p>
            <a:r>
              <a:rPr lang="en-US" sz="1100" b="1" i="0" u="none" strike="noStrike" kern="1200" cap="none" baseline="0" dirty="0">
                <a:solidFill>
                  <a:schemeClr val="tx1"/>
                </a:solidFill>
                <a:latin typeface="Arial"/>
                <a:ea typeface="Arial"/>
                <a:cs typeface="Arial"/>
                <a:sym typeface="Arial"/>
              </a:rPr>
              <a:t>CSRF</a:t>
            </a:r>
            <a:r>
              <a:rPr lang="en-US" sz="1100" b="0" i="0" u="none" strike="noStrike" kern="1200" cap="none" baseline="0" dirty="0">
                <a:solidFill>
                  <a:schemeClr val="tx1"/>
                </a:solidFill>
                <a:latin typeface="Arial"/>
                <a:ea typeface="Arial"/>
                <a:cs typeface="Arial"/>
                <a:sym typeface="Arial"/>
              </a:rPr>
              <a:t>: We will also have protection against cross-site request forgery- </a:t>
            </a:r>
            <a:r>
              <a:rPr lang="en-US" sz="1100" b="0" i="0" u="none" strike="noStrike" kern="1200" cap="none" baseline="0" dirty="0" err="1">
                <a:solidFill>
                  <a:schemeClr val="tx1"/>
                </a:solidFill>
                <a:latin typeface="Arial"/>
                <a:ea typeface="Arial"/>
                <a:cs typeface="Arial"/>
                <a:sym typeface="Arial"/>
              </a:rPr>
              <a:t>gia</a:t>
            </a:r>
            <a:r>
              <a:rPr lang="en-US" sz="1100" b="0" i="0" u="none" strike="noStrike" kern="1200" cap="none" baseline="0" dirty="0">
                <a:solidFill>
                  <a:schemeClr val="tx1"/>
                </a:solidFill>
                <a:latin typeface="Arial"/>
                <a:ea typeface="Arial"/>
                <a:cs typeface="Arial"/>
                <a:sym typeface="Arial"/>
              </a:rPr>
              <a:t> </a:t>
            </a:r>
            <a:r>
              <a:rPr lang="en-US" sz="1100" b="0" i="0" u="none" strike="noStrike" kern="1200" cap="none" baseline="0" dirty="0" err="1">
                <a:solidFill>
                  <a:schemeClr val="tx1"/>
                </a:solidFill>
                <a:latin typeface="Arial"/>
                <a:ea typeface="Arial"/>
                <a:cs typeface="Arial"/>
                <a:sym typeface="Arial"/>
              </a:rPr>
              <a:t>mao</a:t>
            </a:r>
            <a:r>
              <a:rPr lang="en-US" sz="1100" b="0" i="0" u="none" strike="noStrike" kern="1200" cap="none" baseline="0" dirty="0">
                <a:solidFill>
                  <a:schemeClr val="tx1"/>
                </a:solidFill>
                <a:latin typeface="Arial"/>
                <a:ea typeface="Arial"/>
                <a:cs typeface="Arial"/>
                <a:sym typeface="Arial"/>
              </a:rPr>
              <a:t> (CSRF). Users are susceptible</a:t>
            </a:r>
          </a:p>
          <a:p>
            <a:pPr marL="158750" indent="0">
              <a:buNone/>
            </a:pPr>
            <a:r>
              <a:rPr lang="en-US" sz="1100" b="0" i="0" u="none" strike="noStrike" kern="1200" cap="none" baseline="0" dirty="0">
                <a:solidFill>
                  <a:schemeClr val="tx1"/>
                </a:solidFill>
                <a:latin typeface="Arial"/>
                <a:ea typeface="Arial"/>
                <a:cs typeface="Arial"/>
                <a:sym typeface="Arial"/>
              </a:rPr>
              <a:t>to CSRF attacks since they can already be authenticated with say a banking site and this could be taken advantage of when visiting other sites</a:t>
            </a:r>
            <a:endParaRPr lang="en-US" dirty="0"/>
          </a:p>
          <a:p>
            <a:pPr marL="0" lvl="0" indent="0" algn="l" rtl="0">
              <a:spcBef>
                <a:spcPts val="0"/>
              </a:spcBef>
              <a:spcAft>
                <a:spcPts val="0"/>
              </a:spcAft>
              <a:buNone/>
            </a:pPr>
            <a:endParaRPr lang="en-US" dirty="0"/>
          </a:p>
          <a:p>
            <a:endParaRPr lang="en-US" dirty="0"/>
          </a:p>
        </p:txBody>
      </p:sp>
    </p:spTree>
    <p:extLst>
      <p:ext uri="{BB962C8B-B14F-4D97-AF65-F5344CB8AC3E}">
        <p14:creationId xmlns:p14="http://schemas.microsoft.com/office/powerpoint/2010/main" val="3667847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30325341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30325341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Wingdings" panose="05000000000000000000" pitchFamily="2" charset="2"/>
              <a:buChar char="è"/>
            </a:pPr>
            <a:r>
              <a:rPr lang="en-US" dirty="0"/>
              <a:t>No session information means your application can scale and add more machines as necessary without worrying about where a user is logged in.</a:t>
            </a:r>
          </a:p>
          <a:p>
            <a:pPr marL="0" indent="0">
              <a:buNone/>
            </a:pPr>
            <a:r>
              <a:rPr lang="en-US" b="1" dirty="0">
                <a:sym typeface="Wingdings" panose="05000000000000000000" pitchFamily="2" charset="2"/>
              </a:rPr>
              <a:t> </a:t>
            </a:r>
            <a:r>
              <a:rPr lang="en-US" b="1" dirty="0">
                <a:solidFill>
                  <a:srgbClr val="FF0000"/>
                </a:solidFill>
              </a:rPr>
              <a:t>Every single request after the first will require the token</a:t>
            </a:r>
            <a:r>
              <a:rPr lang="en-US" dirty="0"/>
              <a:t>. This token should be sent in the HTTP header so that we keep with the idea of stateless HTTP requests.</a:t>
            </a:r>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30325341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30325341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9306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d5fefc67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d5fefc67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30325341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30325341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5fefc67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5fefc67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30325341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30325341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5fefc67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5fefc67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380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30325341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30325341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Effortless Swapping between Client and Server: </a:t>
            </a:r>
            <a:r>
              <a:rPr lang="en-US" sz="1100" dirty="0">
                <a:latin typeface="Times New Roman" panose="02020603050405020304" pitchFamily="18" charset="0"/>
                <a:cs typeface="Times New Roman" panose="02020603050405020304" pitchFamily="18" charset="0"/>
              </a:rPr>
              <a:t>Developers benefit a lot from using MEAN Stack since they build web applications with only a single language. </a:t>
            </a:r>
            <a:r>
              <a:rPr lang="en-US" dirty="0"/>
              <a:t>A JS specialist can execute projects with the MEAN Stack formula application. MEAN Stack allows developers to deploy web applications immediately on a server.</a:t>
            </a:r>
          </a:p>
          <a:p>
            <a:pPr marL="171450" lvl="0" indent="-171450" algn="l" rtl="0">
              <a:spcBef>
                <a:spcPts val="0"/>
              </a:spcBef>
              <a:spcAft>
                <a:spcPts val="0"/>
              </a:spcAft>
            </a:pPr>
            <a:r>
              <a:rPr lang="en-US" dirty="0"/>
              <a:t>Simple Solution: </a:t>
            </a:r>
            <a:r>
              <a:rPr lang="en-US" sz="1100" dirty="0">
                <a:latin typeface="Times New Roman" panose="02020603050405020304" pitchFamily="18" charset="0"/>
                <a:cs typeface="Times New Roman" panose="02020603050405020304" pitchFamily="18" charset="0"/>
              </a:rPr>
              <a:t>MEAN Stack enables developers to create a simple and open-source solution.</a:t>
            </a:r>
            <a:r>
              <a:rPr lang="en-US" dirty="0"/>
              <a:t> Developers need to know only one programming language, which is JavaScript.</a:t>
            </a:r>
          </a:p>
          <a:p>
            <a:pPr marL="171450" lvl="0" indent="-171450" algn="l" rtl="0">
              <a:spcBef>
                <a:spcPts val="0"/>
              </a:spcBef>
              <a:spcAft>
                <a:spcPts val="0"/>
              </a:spcAft>
            </a:pPr>
            <a:r>
              <a:rPr lang="en-US" dirty="0"/>
              <a:t>Open Source Components: </a:t>
            </a:r>
            <a:r>
              <a:rPr lang="en-US" sz="1100" dirty="0">
                <a:latin typeface="Times New Roman" panose="02020603050405020304" pitchFamily="18" charset="0"/>
                <a:cs typeface="Times New Roman" panose="02020603050405020304" pitchFamily="18" charset="0"/>
              </a:rPr>
              <a:t>The components in MEAN Stack are open source.</a:t>
            </a:r>
            <a:r>
              <a:rPr lang="en-US" dirty="0"/>
              <a:t> The components in MEAN Stack are open source. The components are available for free for developers to build robust solutions and applications.</a:t>
            </a:r>
          </a:p>
          <a:p>
            <a:pPr marL="171450" lvl="0" indent="-171450" algn="l" rtl="0">
              <a:spcBef>
                <a:spcPts val="0"/>
              </a:spcBef>
              <a:spcAft>
                <a:spcPts val="0"/>
              </a:spcAft>
            </a:pPr>
            <a:r>
              <a:rPr lang="en-US" dirty="0"/>
              <a:t>Cost-Effective: MEAN Stack is lucrative for businesses. The components are all open-sourced and free. Companies only need to invest in a full-stack JavaScript developer. </a:t>
            </a:r>
          </a:p>
          <a:p>
            <a:pPr marL="171450" lvl="0" indent="-171450" algn="l" rtl="0">
              <a:spcBef>
                <a:spcPts val="0"/>
              </a:spcBef>
              <a:spcAft>
                <a:spcPts val="0"/>
              </a:spcAft>
            </a:pPr>
            <a:r>
              <a:rPr lang="en-US" dirty="0"/>
              <a:t>Timer-Saving and Resourceful Tool: One of MEAN Stack’s major features is the enormous directory of modules libraries in Node.js. It prevents developers to create modules from scratch. Developers also receive notification from the automatic testing feature. The feature helps in case there are any errors for developers to rectify in time.</a:t>
            </a:r>
          </a:p>
          <a:p>
            <a:pPr marL="171450" lvl="0" indent="-171450" algn="l" rtl="0">
              <a:spcBef>
                <a:spcPts val="0"/>
              </a:spcBef>
              <a:spcAft>
                <a:spcPts val="0"/>
              </a:spcAft>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30325341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30325341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Programming Language: JavaScript is the programming language in MEAN Stack. Developers comfortable with the language can easily adapt to new projects and schedules. As the web application develops it is easy to update and add features. It is a scalable programming language and benefits during deployment.</a:t>
            </a:r>
          </a:p>
          <a:p>
            <a:pPr marL="171450" lvl="0" indent="-171450" algn="l" rtl="0">
              <a:spcBef>
                <a:spcPts val="0"/>
              </a:spcBef>
              <a:spcAft>
                <a:spcPts val="0"/>
              </a:spcAft>
            </a:pPr>
            <a:r>
              <a:rPr lang="en-US" dirty="0"/>
              <a:t>Maximum Flexibility: MEAN Stack is highly flexible during web application development. It is easy and quick to add new aspects while developing or post-development.</a:t>
            </a:r>
          </a:p>
          <a:p>
            <a:pPr marL="171450" lvl="0" indent="-171450" algn="l" rtl="0">
              <a:spcBef>
                <a:spcPts val="0"/>
              </a:spcBef>
              <a:spcAft>
                <a:spcPts val="0"/>
              </a:spcAft>
            </a:pPr>
            <a:r>
              <a:rPr lang="en-US" dirty="0"/>
              <a:t>Compatible with Cloud: MongoDB in MEAN Stack makes it highly compatible with the cloud. It helps execute cloud features with the MongoDB solution. Easier developing, testing, and deploying phases of the application with MEAN Stack.</a:t>
            </a:r>
          </a:p>
          <a:p>
            <a:pPr marL="171450" lvl="0" indent="-171450" algn="l" rtl="0">
              <a:spcBef>
                <a:spcPts val="0"/>
              </a:spcBef>
              <a:spcAft>
                <a:spcPts val="0"/>
              </a:spcAft>
            </a:pPr>
            <a:r>
              <a:rPr lang="en-US" dirty="0"/>
              <a:t>JavaScript Object Notation: JavaScript Object Notation or JSON is a fine format that stores and transfers data. MEAN Stack components AngularJS and NodeJS, both use JSON. Even MongoDB utilizes JSON Format while storing data. MEAN Stack and businesses benefit from this while developing the web application. There is no requirement to reformat the data and is pivotal support for larger projects.</a:t>
            </a:r>
          </a:p>
          <a:p>
            <a:pPr marL="171450" lvl="0" indent="-171450" algn="l" rtl="0">
              <a:spcBef>
                <a:spcPts val="0"/>
              </a:spcBef>
              <a:spcAft>
                <a:spcPts val="0"/>
              </a:spcAft>
            </a:pPr>
            <a:r>
              <a:rPr lang="en-US" dirty="0"/>
              <a:t>Worldwide Community Support: JavaScript is a universal programming language. Hence developing communities all across the globe that provide constant support from experts and leaders. MEAN Stack provides modern features in web development applications. For example, traditional web applications would require refreshing the web page. MEAN Stack heavily uses single-page applications which reduce refreshing web pages. Hence making it more popular among businesses and developers.</a:t>
            </a:r>
            <a:endParaRPr dirty="0"/>
          </a:p>
        </p:txBody>
      </p:sp>
    </p:spTree>
    <p:extLst>
      <p:ext uri="{BB962C8B-B14F-4D97-AF65-F5344CB8AC3E}">
        <p14:creationId xmlns:p14="http://schemas.microsoft.com/office/powerpoint/2010/main" val="175775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d5fefc67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d5fefc67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30325341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30325341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30325341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30325341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0300" y="0"/>
            <a:ext cx="5244000" cy="5143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0" name="Google Shape;10;p2"/>
          <p:cNvSpPr txBox="1">
            <a:spLocks noGrp="1"/>
          </p:cNvSpPr>
          <p:nvPr>
            <p:ph type="ctrTitle"/>
          </p:nvPr>
        </p:nvSpPr>
        <p:spPr>
          <a:xfrm>
            <a:off x="4572000" y="1332150"/>
            <a:ext cx="3900600" cy="1581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1pPr>
            <a:lvl2pPr lvl="1"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9pPr>
          </a:lstStyle>
          <a:p>
            <a:endParaRPr/>
          </a:p>
        </p:txBody>
      </p:sp>
      <p:sp>
        <p:nvSpPr>
          <p:cNvPr id="11" name="Google Shape;11;p2"/>
          <p:cNvSpPr txBox="1">
            <a:spLocks noGrp="1"/>
          </p:cNvSpPr>
          <p:nvPr>
            <p:ph type="subTitle" idx="1"/>
          </p:nvPr>
        </p:nvSpPr>
        <p:spPr>
          <a:xfrm>
            <a:off x="4572000" y="2914050"/>
            <a:ext cx="3904500" cy="51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ody 5">
  <p:cSld name="CUSTOM_14">
    <p:bg>
      <p:bgPr>
        <a:solidFill>
          <a:schemeClr val="dk2"/>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67500" y="571500"/>
            <a:ext cx="4818900" cy="8001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2500" b="1">
                <a:solidFill>
                  <a:srgbClr val="FFFFFF"/>
                </a:solidFill>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127" name="Google Shape;127;p25"/>
          <p:cNvSpPr txBox="1">
            <a:spLocks noGrp="1"/>
          </p:cNvSpPr>
          <p:nvPr>
            <p:ph type="subTitle" idx="1"/>
          </p:nvPr>
        </p:nvSpPr>
        <p:spPr>
          <a:xfrm>
            <a:off x="667500" y="1562550"/>
            <a:ext cx="7809000" cy="30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100" b="1">
                <a:latin typeface="Montserrat"/>
                <a:ea typeface="Montserrat"/>
                <a:cs typeface="Montserrat"/>
                <a:sym typeface="Montserrat"/>
              </a:defRPr>
            </a:lvl2pPr>
            <a:lvl3pPr lvl="2" algn="ctr">
              <a:spcBef>
                <a:spcPts val="0"/>
              </a:spcBef>
              <a:spcAft>
                <a:spcPts val="0"/>
              </a:spcAft>
              <a:buSzPts val="2100"/>
              <a:buFont typeface="Montserrat"/>
              <a:buNone/>
              <a:defRPr sz="2100" b="1">
                <a:latin typeface="Montserrat"/>
                <a:ea typeface="Montserrat"/>
                <a:cs typeface="Montserrat"/>
                <a:sym typeface="Montserrat"/>
              </a:defRPr>
            </a:lvl3pPr>
            <a:lvl4pPr lvl="3" algn="ctr">
              <a:spcBef>
                <a:spcPts val="0"/>
              </a:spcBef>
              <a:spcAft>
                <a:spcPts val="0"/>
              </a:spcAft>
              <a:buSzPts val="2100"/>
              <a:buFont typeface="Montserrat"/>
              <a:buNone/>
              <a:defRPr sz="2100" b="1">
                <a:latin typeface="Montserrat"/>
                <a:ea typeface="Montserrat"/>
                <a:cs typeface="Montserrat"/>
                <a:sym typeface="Montserrat"/>
              </a:defRPr>
            </a:lvl4pPr>
            <a:lvl5pPr lvl="4" algn="ctr">
              <a:spcBef>
                <a:spcPts val="0"/>
              </a:spcBef>
              <a:spcAft>
                <a:spcPts val="0"/>
              </a:spcAft>
              <a:buSzPts val="2100"/>
              <a:buFont typeface="Montserrat"/>
              <a:buNone/>
              <a:defRPr sz="2100" b="1">
                <a:latin typeface="Montserrat"/>
                <a:ea typeface="Montserrat"/>
                <a:cs typeface="Montserrat"/>
                <a:sym typeface="Montserrat"/>
              </a:defRPr>
            </a:lvl5pPr>
            <a:lvl6pPr lvl="5" algn="ctr">
              <a:spcBef>
                <a:spcPts val="0"/>
              </a:spcBef>
              <a:spcAft>
                <a:spcPts val="0"/>
              </a:spcAft>
              <a:buSzPts val="2100"/>
              <a:buFont typeface="Montserrat"/>
              <a:buNone/>
              <a:defRPr sz="2100" b="1">
                <a:latin typeface="Montserrat"/>
                <a:ea typeface="Montserrat"/>
                <a:cs typeface="Montserrat"/>
                <a:sym typeface="Montserrat"/>
              </a:defRPr>
            </a:lvl6pPr>
            <a:lvl7pPr lvl="6" algn="ctr">
              <a:spcBef>
                <a:spcPts val="0"/>
              </a:spcBef>
              <a:spcAft>
                <a:spcPts val="0"/>
              </a:spcAft>
              <a:buSzPts val="2100"/>
              <a:buFont typeface="Montserrat"/>
              <a:buNone/>
              <a:defRPr sz="2100" b="1">
                <a:latin typeface="Montserrat"/>
                <a:ea typeface="Montserrat"/>
                <a:cs typeface="Montserrat"/>
                <a:sym typeface="Montserrat"/>
              </a:defRPr>
            </a:lvl7pPr>
            <a:lvl8pPr lvl="7" algn="ctr">
              <a:spcBef>
                <a:spcPts val="0"/>
              </a:spcBef>
              <a:spcAft>
                <a:spcPts val="0"/>
              </a:spcAft>
              <a:buSzPts val="2100"/>
              <a:buFont typeface="Montserrat"/>
              <a:buNone/>
              <a:defRPr sz="2100" b="1">
                <a:latin typeface="Montserrat"/>
                <a:ea typeface="Montserrat"/>
                <a:cs typeface="Montserrat"/>
                <a:sym typeface="Montserrat"/>
              </a:defRPr>
            </a:lvl8pPr>
            <a:lvl9pPr lvl="8" algn="ctr">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93" name="Google Shape;93;p19"/>
          <p:cNvSpPr/>
          <p:nvPr/>
        </p:nvSpPr>
        <p:spPr>
          <a:xfrm rot="10800000" flipH="1">
            <a:off x="-27750" y="4583400"/>
            <a:ext cx="9171600" cy="5601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10800000" flipH="1">
            <a:off x="0" y="-25"/>
            <a:ext cx="9139800" cy="5769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4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big numbers">
  <p:cSld name="Three big numbers">
    <p:spTree>
      <p:nvGrpSpPr>
        <p:cNvPr id="1" name="Shape 145"/>
        <p:cNvGrpSpPr/>
        <p:nvPr/>
      </p:nvGrpSpPr>
      <p:grpSpPr>
        <a:xfrm>
          <a:off x="0" y="0"/>
          <a:ext cx="0" cy="0"/>
          <a:chOff x="0" y="0"/>
          <a:chExt cx="0" cy="0"/>
        </a:xfrm>
      </p:grpSpPr>
      <p:sp>
        <p:nvSpPr>
          <p:cNvPr id="146" name="Google Shape;146;p29"/>
          <p:cNvSpPr txBox="1">
            <a:spLocks noGrp="1"/>
          </p:cNvSpPr>
          <p:nvPr>
            <p:ph type="subTitle" idx="1"/>
          </p:nvPr>
        </p:nvSpPr>
        <p:spPr>
          <a:xfrm>
            <a:off x="5872236" y="1114800"/>
            <a:ext cx="2738700" cy="64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7" name="Google Shape;147;p29"/>
          <p:cNvSpPr txBox="1">
            <a:spLocks noGrp="1"/>
          </p:cNvSpPr>
          <p:nvPr>
            <p:ph type="subTitle" idx="2"/>
          </p:nvPr>
        </p:nvSpPr>
        <p:spPr>
          <a:xfrm>
            <a:off x="5872236" y="3685800"/>
            <a:ext cx="2738700" cy="64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8" name="Google Shape;148;p29"/>
          <p:cNvSpPr txBox="1">
            <a:spLocks noGrp="1"/>
          </p:cNvSpPr>
          <p:nvPr>
            <p:ph type="subTitle" idx="3"/>
          </p:nvPr>
        </p:nvSpPr>
        <p:spPr>
          <a:xfrm>
            <a:off x="5872236" y="2400300"/>
            <a:ext cx="2738700" cy="64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9" name="Google Shape;149;p29"/>
          <p:cNvSpPr txBox="1">
            <a:spLocks noGrp="1"/>
          </p:cNvSpPr>
          <p:nvPr>
            <p:ph type="title" hasCustomPrompt="1"/>
          </p:nvPr>
        </p:nvSpPr>
        <p:spPr>
          <a:xfrm>
            <a:off x="3421825" y="555345"/>
            <a:ext cx="2602800" cy="142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150" name="Google Shape;150;p29"/>
          <p:cNvSpPr txBox="1">
            <a:spLocks noGrp="1"/>
          </p:cNvSpPr>
          <p:nvPr>
            <p:ph type="title" idx="4" hasCustomPrompt="1"/>
          </p:nvPr>
        </p:nvSpPr>
        <p:spPr>
          <a:xfrm>
            <a:off x="3421825" y="1840845"/>
            <a:ext cx="2602800" cy="142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151" name="Google Shape;151;p29"/>
          <p:cNvSpPr txBox="1">
            <a:spLocks noGrp="1"/>
          </p:cNvSpPr>
          <p:nvPr>
            <p:ph type="title" idx="5" hasCustomPrompt="1"/>
          </p:nvPr>
        </p:nvSpPr>
        <p:spPr>
          <a:xfrm>
            <a:off x="3421825" y="3126345"/>
            <a:ext cx="2602800" cy="142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152" name="Google Shape;152;p29"/>
          <p:cNvSpPr/>
          <p:nvPr/>
        </p:nvSpPr>
        <p:spPr>
          <a:xfrm>
            <a:off x="-9100" y="0"/>
            <a:ext cx="3242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460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3">
  <p:cSld name="Title + three columns 3">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30" name="Google Shape;130;p26"/>
          <p:cNvSpPr txBox="1">
            <a:spLocks noGrp="1"/>
          </p:cNvSpPr>
          <p:nvPr>
            <p:ph type="subTitle" idx="1"/>
          </p:nvPr>
        </p:nvSpPr>
        <p:spPr>
          <a:xfrm>
            <a:off x="735225" y="2414458"/>
            <a:ext cx="2314500" cy="69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2100"/>
              <a:buFont typeface="Montserrat"/>
              <a:buNone/>
              <a:defRPr sz="2100">
                <a:solidFill>
                  <a:srgbClr val="000000"/>
                </a:solidFill>
                <a:latin typeface="Montserrat"/>
                <a:ea typeface="Montserrat"/>
                <a:cs typeface="Montserrat"/>
                <a:sym typeface="Montserrat"/>
              </a:defRPr>
            </a:lvl9pPr>
          </a:lstStyle>
          <a:p>
            <a:endParaRPr/>
          </a:p>
        </p:txBody>
      </p:sp>
      <p:sp>
        <p:nvSpPr>
          <p:cNvPr id="131" name="Google Shape;131;p26"/>
          <p:cNvSpPr txBox="1">
            <a:spLocks noGrp="1"/>
          </p:cNvSpPr>
          <p:nvPr>
            <p:ph type="subTitle" idx="2"/>
          </p:nvPr>
        </p:nvSpPr>
        <p:spPr>
          <a:xfrm>
            <a:off x="735400" y="2826392"/>
            <a:ext cx="2314500" cy="124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2" name="Google Shape;132;p26"/>
          <p:cNvSpPr txBox="1">
            <a:spLocks noGrp="1"/>
          </p:cNvSpPr>
          <p:nvPr>
            <p:ph type="subTitle" idx="3"/>
          </p:nvPr>
        </p:nvSpPr>
        <p:spPr>
          <a:xfrm>
            <a:off x="3414745" y="2414458"/>
            <a:ext cx="2311800" cy="69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2100"/>
              <a:buFont typeface="Montserrat"/>
              <a:buNone/>
              <a:defRPr sz="2100">
                <a:solidFill>
                  <a:srgbClr val="000000"/>
                </a:solidFill>
                <a:latin typeface="Montserrat"/>
                <a:ea typeface="Montserrat"/>
                <a:cs typeface="Montserrat"/>
                <a:sym typeface="Montserrat"/>
              </a:defRPr>
            </a:lvl9pPr>
          </a:lstStyle>
          <a:p>
            <a:endParaRPr/>
          </a:p>
        </p:txBody>
      </p:sp>
      <p:sp>
        <p:nvSpPr>
          <p:cNvPr id="133" name="Google Shape;133;p26"/>
          <p:cNvSpPr txBox="1">
            <a:spLocks noGrp="1"/>
          </p:cNvSpPr>
          <p:nvPr>
            <p:ph type="subTitle" idx="4"/>
          </p:nvPr>
        </p:nvSpPr>
        <p:spPr>
          <a:xfrm>
            <a:off x="3414744" y="2826392"/>
            <a:ext cx="2314500" cy="124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4" name="Google Shape;134;p26"/>
          <p:cNvSpPr txBox="1">
            <a:spLocks noGrp="1"/>
          </p:cNvSpPr>
          <p:nvPr>
            <p:ph type="subTitle" idx="5"/>
          </p:nvPr>
        </p:nvSpPr>
        <p:spPr>
          <a:xfrm>
            <a:off x="6161820" y="2414458"/>
            <a:ext cx="2311800" cy="69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2100"/>
              <a:buFont typeface="Montserrat"/>
              <a:buNone/>
              <a:defRPr sz="2100">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2100"/>
              <a:buFont typeface="Montserrat"/>
              <a:buNone/>
              <a:defRPr sz="2100">
                <a:solidFill>
                  <a:srgbClr val="000000"/>
                </a:solidFill>
                <a:latin typeface="Montserrat"/>
                <a:ea typeface="Montserrat"/>
                <a:cs typeface="Montserrat"/>
                <a:sym typeface="Montserrat"/>
              </a:defRPr>
            </a:lvl9pPr>
          </a:lstStyle>
          <a:p>
            <a:endParaRPr/>
          </a:p>
        </p:txBody>
      </p:sp>
      <p:sp>
        <p:nvSpPr>
          <p:cNvPr id="135" name="Google Shape;135;p26"/>
          <p:cNvSpPr txBox="1">
            <a:spLocks noGrp="1"/>
          </p:cNvSpPr>
          <p:nvPr>
            <p:ph type="subTitle" idx="6"/>
          </p:nvPr>
        </p:nvSpPr>
        <p:spPr>
          <a:xfrm>
            <a:off x="6161822" y="2826392"/>
            <a:ext cx="2314500" cy="12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FFFFFF"/>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470948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76" name="Google Shape;76;p17"/>
          <p:cNvSpPr txBox="1">
            <a:spLocks noGrp="1"/>
          </p:cNvSpPr>
          <p:nvPr>
            <p:ph type="subTitle" idx="1"/>
          </p:nvPr>
        </p:nvSpPr>
        <p:spPr>
          <a:xfrm>
            <a:off x="667500" y="1809189"/>
            <a:ext cx="2486100" cy="4056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7" name="Google Shape;77;p17"/>
          <p:cNvSpPr txBox="1">
            <a:spLocks noGrp="1"/>
          </p:cNvSpPr>
          <p:nvPr>
            <p:ph type="subTitle" idx="2"/>
          </p:nvPr>
        </p:nvSpPr>
        <p:spPr>
          <a:xfrm>
            <a:off x="667500" y="2214789"/>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8" name="Google Shape;78;p17"/>
          <p:cNvSpPr txBox="1">
            <a:spLocks noGrp="1"/>
          </p:cNvSpPr>
          <p:nvPr>
            <p:ph type="subTitle" idx="3"/>
          </p:nvPr>
        </p:nvSpPr>
        <p:spPr>
          <a:xfrm>
            <a:off x="3328950" y="1809189"/>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 name="Google Shape;79;p17"/>
          <p:cNvSpPr txBox="1">
            <a:spLocks noGrp="1"/>
          </p:cNvSpPr>
          <p:nvPr>
            <p:ph type="subTitle" idx="4"/>
          </p:nvPr>
        </p:nvSpPr>
        <p:spPr>
          <a:xfrm>
            <a:off x="3328950" y="2214789"/>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0" name="Google Shape;80;p17"/>
          <p:cNvSpPr txBox="1">
            <a:spLocks noGrp="1"/>
          </p:cNvSpPr>
          <p:nvPr>
            <p:ph type="subTitle" idx="5"/>
          </p:nvPr>
        </p:nvSpPr>
        <p:spPr>
          <a:xfrm>
            <a:off x="5990400" y="1809189"/>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17"/>
          <p:cNvSpPr txBox="1">
            <a:spLocks noGrp="1"/>
          </p:cNvSpPr>
          <p:nvPr>
            <p:ph type="subTitle" idx="6"/>
          </p:nvPr>
        </p:nvSpPr>
        <p:spPr>
          <a:xfrm>
            <a:off x="5990400" y="2214789"/>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2" name="Google Shape;82;p17"/>
          <p:cNvSpPr txBox="1">
            <a:spLocks noGrp="1"/>
          </p:cNvSpPr>
          <p:nvPr>
            <p:ph type="subTitle" idx="7"/>
          </p:nvPr>
        </p:nvSpPr>
        <p:spPr>
          <a:xfrm>
            <a:off x="667500" y="3313050"/>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3" name="Google Shape;83;p17"/>
          <p:cNvSpPr txBox="1">
            <a:spLocks noGrp="1"/>
          </p:cNvSpPr>
          <p:nvPr>
            <p:ph type="subTitle" idx="8"/>
          </p:nvPr>
        </p:nvSpPr>
        <p:spPr>
          <a:xfrm>
            <a:off x="667500" y="3718650"/>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4" name="Google Shape;84;p17"/>
          <p:cNvSpPr txBox="1">
            <a:spLocks noGrp="1"/>
          </p:cNvSpPr>
          <p:nvPr>
            <p:ph type="subTitle" idx="9"/>
          </p:nvPr>
        </p:nvSpPr>
        <p:spPr>
          <a:xfrm>
            <a:off x="3328950" y="3313050"/>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5" name="Google Shape;85;p17"/>
          <p:cNvSpPr txBox="1">
            <a:spLocks noGrp="1"/>
          </p:cNvSpPr>
          <p:nvPr>
            <p:ph type="subTitle" idx="13"/>
          </p:nvPr>
        </p:nvSpPr>
        <p:spPr>
          <a:xfrm>
            <a:off x="3328950" y="3718650"/>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6" name="Google Shape;86;p17"/>
          <p:cNvSpPr txBox="1">
            <a:spLocks noGrp="1"/>
          </p:cNvSpPr>
          <p:nvPr>
            <p:ph type="subTitle" idx="14"/>
          </p:nvPr>
        </p:nvSpPr>
        <p:spPr>
          <a:xfrm>
            <a:off x="5990400" y="3313050"/>
            <a:ext cx="24861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 name="Google Shape;87;p17"/>
          <p:cNvSpPr txBox="1">
            <a:spLocks noGrp="1"/>
          </p:cNvSpPr>
          <p:nvPr>
            <p:ph type="subTitle" idx="15"/>
          </p:nvPr>
        </p:nvSpPr>
        <p:spPr>
          <a:xfrm>
            <a:off x="5990400" y="3718650"/>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a:solidFill>
                  <a:srgbClr val="F3F3F3"/>
                </a:solidFill>
                <a:latin typeface="Montserrat"/>
                <a:ea typeface="Montserrat"/>
                <a:cs typeface="Montserrat"/>
                <a:sym typeface="Montserrat"/>
              </a:defRPr>
            </a:lvl1pPr>
            <a:lvl2pPr lvl="1" rtl="0">
              <a:spcBef>
                <a:spcPts val="160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697879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2">
  <p:cSld name="Title + two columns 2">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59" name="Google Shape;159;p31"/>
          <p:cNvSpPr txBox="1">
            <a:spLocks noGrp="1"/>
          </p:cNvSpPr>
          <p:nvPr>
            <p:ph type="subTitle" idx="1"/>
          </p:nvPr>
        </p:nvSpPr>
        <p:spPr>
          <a:xfrm>
            <a:off x="1238525" y="1818475"/>
            <a:ext cx="3008400" cy="51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2100"/>
              <a:buFont typeface="Montserrat"/>
              <a:buNone/>
              <a:defRPr sz="2100">
                <a:solidFill>
                  <a:schemeClr val="dk1"/>
                </a:solidFill>
                <a:latin typeface="Montserrat"/>
                <a:ea typeface="Montserrat"/>
                <a:cs typeface="Montserrat"/>
                <a:sym typeface="Montserrat"/>
              </a:defRPr>
            </a:lvl9pPr>
          </a:lstStyle>
          <a:p>
            <a:endParaRPr/>
          </a:p>
        </p:txBody>
      </p:sp>
      <p:sp>
        <p:nvSpPr>
          <p:cNvPr id="160" name="Google Shape;160;p31"/>
          <p:cNvSpPr txBox="1">
            <a:spLocks noGrp="1"/>
          </p:cNvSpPr>
          <p:nvPr>
            <p:ph type="subTitle" idx="2"/>
          </p:nvPr>
        </p:nvSpPr>
        <p:spPr>
          <a:xfrm>
            <a:off x="1238525" y="2596900"/>
            <a:ext cx="3008400" cy="11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1" name="Google Shape;161;p31"/>
          <p:cNvSpPr txBox="1">
            <a:spLocks noGrp="1"/>
          </p:cNvSpPr>
          <p:nvPr>
            <p:ph type="subTitle" idx="3"/>
          </p:nvPr>
        </p:nvSpPr>
        <p:spPr>
          <a:xfrm>
            <a:off x="4890650" y="1818475"/>
            <a:ext cx="3008400" cy="51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2100"/>
              <a:buFont typeface="Montserrat"/>
              <a:buNone/>
              <a:defRPr sz="2100">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2100"/>
              <a:buFont typeface="Montserrat"/>
              <a:buNone/>
              <a:defRPr sz="2100">
                <a:solidFill>
                  <a:schemeClr val="dk1"/>
                </a:solidFill>
                <a:latin typeface="Montserrat"/>
                <a:ea typeface="Montserrat"/>
                <a:cs typeface="Montserrat"/>
                <a:sym typeface="Montserrat"/>
              </a:defRPr>
            </a:lvl9pPr>
          </a:lstStyle>
          <a:p>
            <a:endParaRPr/>
          </a:p>
        </p:txBody>
      </p:sp>
      <p:sp>
        <p:nvSpPr>
          <p:cNvPr id="162" name="Google Shape;162;p31"/>
          <p:cNvSpPr txBox="1">
            <a:spLocks noGrp="1"/>
          </p:cNvSpPr>
          <p:nvPr>
            <p:ph type="subTitle" idx="4"/>
          </p:nvPr>
        </p:nvSpPr>
        <p:spPr>
          <a:xfrm>
            <a:off x="4885400" y="2598275"/>
            <a:ext cx="3008400" cy="11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1600"/>
              </a:spcBef>
              <a:spcAft>
                <a:spcPts val="160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3" name="Google Shape;163;p31"/>
          <p:cNvSpPr/>
          <p:nvPr/>
        </p:nvSpPr>
        <p:spPr>
          <a:xfrm>
            <a:off x="75" y="0"/>
            <a:ext cx="9144000" cy="571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1"/>
          <p:cNvSpPr/>
          <p:nvPr/>
        </p:nvSpPr>
        <p:spPr>
          <a:xfrm rot="10800000">
            <a:off x="100" y="4578000"/>
            <a:ext cx="9144000" cy="565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770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body 2">
  <p:cSld name="Title + body 2">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flipH="1">
            <a:off x="667450" y="1593325"/>
            <a:ext cx="3235200" cy="1200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rtl="0">
              <a:spcBef>
                <a:spcPts val="0"/>
              </a:spcBef>
              <a:spcAft>
                <a:spcPts val="0"/>
              </a:spcAft>
              <a:buSzPts val="2100"/>
              <a:buFont typeface="Montserrat"/>
              <a:buNone/>
              <a:defRPr sz="2100" b="1">
                <a:latin typeface="Montserrat"/>
                <a:ea typeface="Montserrat"/>
                <a:cs typeface="Montserrat"/>
                <a:sym typeface="Montserrat"/>
              </a:defRPr>
            </a:lvl2pPr>
            <a:lvl3pPr lvl="2" rtl="0">
              <a:spcBef>
                <a:spcPts val="0"/>
              </a:spcBef>
              <a:spcAft>
                <a:spcPts val="0"/>
              </a:spcAft>
              <a:buSzPts val="2100"/>
              <a:buFont typeface="Montserrat"/>
              <a:buNone/>
              <a:defRPr sz="2100" b="1">
                <a:latin typeface="Montserrat"/>
                <a:ea typeface="Montserrat"/>
                <a:cs typeface="Montserrat"/>
                <a:sym typeface="Montserrat"/>
              </a:defRPr>
            </a:lvl3pPr>
            <a:lvl4pPr lvl="3" rtl="0">
              <a:spcBef>
                <a:spcPts val="0"/>
              </a:spcBef>
              <a:spcAft>
                <a:spcPts val="0"/>
              </a:spcAft>
              <a:buSzPts val="2100"/>
              <a:buFont typeface="Montserrat"/>
              <a:buNone/>
              <a:defRPr sz="2100" b="1">
                <a:latin typeface="Montserrat"/>
                <a:ea typeface="Montserrat"/>
                <a:cs typeface="Montserrat"/>
                <a:sym typeface="Montserrat"/>
              </a:defRPr>
            </a:lvl4pPr>
            <a:lvl5pPr lvl="4" rtl="0">
              <a:spcBef>
                <a:spcPts val="0"/>
              </a:spcBef>
              <a:spcAft>
                <a:spcPts val="0"/>
              </a:spcAft>
              <a:buSzPts val="2100"/>
              <a:buFont typeface="Montserrat"/>
              <a:buNone/>
              <a:defRPr sz="2100" b="1">
                <a:latin typeface="Montserrat"/>
                <a:ea typeface="Montserrat"/>
                <a:cs typeface="Montserrat"/>
                <a:sym typeface="Montserrat"/>
              </a:defRPr>
            </a:lvl5pPr>
            <a:lvl6pPr lvl="5" rtl="0">
              <a:spcBef>
                <a:spcPts val="0"/>
              </a:spcBef>
              <a:spcAft>
                <a:spcPts val="0"/>
              </a:spcAft>
              <a:buSzPts val="2100"/>
              <a:buFont typeface="Montserrat"/>
              <a:buNone/>
              <a:defRPr sz="2100" b="1">
                <a:latin typeface="Montserrat"/>
                <a:ea typeface="Montserrat"/>
                <a:cs typeface="Montserrat"/>
                <a:sym typeface="Montserrat"/>
              </a:defRPr>
            </a:lvl6pPr>
            <a:lvl7pPr lvl="6" rtl="0">
              <a:spcBef>
                <a:spcPts val="0"/>
              </a:spcBef>
              <a:spcAft>
                <a:spcPts val="0"/>
              </a:spcAft>
              <a:buSzPts val="2100"/>
              <a:buFont typeface="Montserrat"/>
              <a:buNone/>
              <a:defRPr sz="2100" b="1">
                <a:latin typeface="Montserrat"/>
                <a:ea typeface="Montserrat"/>
                <a:cs typeface="Montserrat"/>
                <a:sym typeface="Montserrat"/>
              </a:defRPr>
            </a:lvl7pPr>
            <a:lvl8pPr lvl="7" rtl="0">
              <a:spcBef>
                <a:spcPts val="0"/>
              </a:spcBef>
              <a:spcAft>
                <a:spcPts val="0"/>
              </a:spcAft>
              <a:buSzPts val="2100"/>
              <a:buFont typeface="Montserrat"/>
              <a:buNone/>
              <a:defRPr sz="2100" b="1">
                <a:latin typeface="Montserrat"/>
                <a:ea typeface="Montserrat"/>
                <a:cs typeface="Montserrat"/>
                <a:sym typeface="Montserrat"/>
              </a:defRPr>
            </a:lvl8pPr>
            <a:lvl9pPr lvl="8"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73" name="Google Shape;73;p16"/>
          <p:cNvSpPr txBox="1">
            <a:spLocks noGrp="1"/>
          </p:cNvSpPr>
          <p:nvPr>
            <p:ph type="subTitle" idx="1"/>
          </p:nvPr>
        </p:nvSpPr>
        <p:spPr>
          <a:xfrm flipH="1">
            <a:off x="667450" y="2794175"/>
            <a:ext cx="3235200" cy="165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557936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658875" y="571500"/>
            <a:ext cx="7809000" cy="400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667500" y="1676250"/>
            <a:ext cx="7809000" cy="866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1pPr>
            <a:lvl2pPr lvl="1"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2pPr>
            <a:lvl3pPr lvl="2"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3pPr>
            <a:lvl4pPr lvl="3"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4pPr>
            <a:lvl5pPr lvl="4"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5pPr>
            <a:lvl6pPr lvl="5"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6pPr>
            <a:lvl7pPr lvl="6"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7pPr>
            <a:lvl8pPr lvl="7"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8pPr>
            <a:lvl9pPr lvl="8" algn="ctr">
              <a:spcBef>
                <a:spcPts val="0"/>
              </a:spcBef>
              <a:spcAft>
                <a:spcPts val="0"/>
              </a:spcAft>
              <a:buClr>
                <a:srgbClr val="A6BFA5"/>
              </a:buClr>
              <a:buSzPts val="5000"/>
              <a:buFont typeface="Playfair Display"/>
              <a:buNone/>
              <a:defRPr sz="5000">
                <a:solidFill>
                  <a:srgbClr val="A6BFA5"/>
                </a:solidFill>
                <a:latin typeface="Playfair Display"/>
                <a:ea typeface="Playfair Display"/>
                <a:cs typeface="Playfair Display"/>
                <a:sym typeface="Playfair Display"/>
              </a:defRPr>
            </a:lvl9pPr>
          </a:lstStyle>
          <a:p>
            <a:endParaRPr/>
          </a:p>
        </p:txBody>
      </p:sp>
      <p:sp>
        <p:nvSpPr>
          <p:cNvPr id="38" name="Google Shape;38;p8"/>
          <p:cNvSpPr txBox="1">
            <a:spLocks noGrp="1"/>
          </p:cNvSpPr>
          <p:nvPr>
            <p:ph type="subTitle" idx="1"/>
          </p:nvPr>
        </p:nvSpPr>
        <p:spPr>
          <a:xfrm>
            <a:off x="663600" y="2733750"/>
            <a:ext cx="78090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836070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ercenteges">
  <p:cSld name="Percenteges">
    <p:spTree>
      <p:nvGrpSpPr>
        <p:cNvPr id="1" name="Shape 48"/>
        <p:cNvGrpSpPr/>
        <p:nvPr/>
      </p:nvGrpSpPr>
      <p:grpSpPr>
        <a:xfrm>
          <a:off x="0" y="0"/>
          <a:ext cx="0" cy="0"/>
          <a:chOff x="0" y="0"/>
          <a:chExt cx="0" cy="0"/>
        </a:xfrm>
      </p:grpSpPr>
      <p:sp>
        <p:nvSpPr>
          <p:cNvPr id="49" name="Google Shape;49;p13"/>
          <p:cNvSpPr/>
          <p:nvPr/>
        </p:nvSpPr>
        <p:spPr>
          <a:xfrm>
            <a:off x="2275" y="-6400"/>
            <a:ext cx="323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p:nvPr/>
        </p:nvSpPr>
        <p:spPr>
          <a:xfrm>
            <a:off x="5896500" y="-6400"/>
            <a:ext cx="323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p:nvPr/>
        </p:nvSpPr>
        <p:spPr>
          <a:xfrm>
            <a:off x="663325" y="571500"/>
            <a:ext cx="7809000" cy="400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1494850" y="571500"/>
            <a:ext cx="6470700" cy="400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667500" y="876300"/>
            <a:ext cx="7809000" cy="4461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2500" b="1"/>
            </a:lvl1pPr>
            <a:lvl2pPr lvl="1" algn="ctr">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algn="ctr">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algn="ctr">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algn="ctr">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algn="ctr">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algn="ctr">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algn="ctr">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algn="ctr">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title" idx="2" hasCustomPrompt="1"/>
          </p:nvPr>
        </p:nvSpPr>
        <p:spPr>
          <a:xfrm>
            <a:off x="1493150" y="2113225"/>
            <a:ext cx="2964000" cy="146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9pPr>
          </a:lstStyle>
          <a:p>
            <a:r>
              <a:t>xx%</a:t>
            </a:r>
          </a:p>
        </p:txBody>
      </p:sp>
      <p:sp>
        <p:nvSpPr>
          <p:cNvPr id="55" name="Google Shape;55;p13"/>
          <p:cNvSpPr txBox="1">
            <a:spLocks noGrp="1"/>
          </p:cNvSpPr>
          <p:nvPr>
            <p:ph type="subTitle" idx="1"/>
          </p:nvPr>
        </p:nvSpPr>
        <p:spPr>
          <a:xfrm>
            <a:off x="1493300" y="3521975"/>
            <a:ext cx="2964000" cy="5343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56" name="Google Shape;56;p13"/>
          <p:cNvSpPr txBox="1">
            <a:spLocks noGrp="1"/>
          </p:cNvSpPr>
          <p:nvPr>
            <p:ph type="title" idx="3" hasCustomPrompt="1"/>
          </p:nvPr>
        </p:nvSpPr>
        <p:spPr>
          <a:xfrm>
            <a:off x="4686675" y="2113225"/>
            <a:ext cx="2964000" cy="146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7500">
                <a:solidFill>
                  <a:srgbClr val="000000"/>
                </a:solidFill>
                <a:latin typeface="Playfair Display"/>
                <a:ea typeface="Playfair Display"/>
                <a:cs typeface="Playfair Display"/>
                <a:sym typeface="Playfair Display"/>
              </a:defRPr>
            </a:lvl9pPr>
          </a:lstStyle>
          <a:p>
            <a:r>
              <a:t>xx%</a:t>
            </a:r>
          </a:p>
        </p:txBody>
      </p:sp>
      <p:sp>
        <p:nvSpPr>
          <p:cNvPr id="57" name="Google Shape;57;p13"/>
          <p:cNvSpPr txBox="1">
            <a:spLocks noGrp="1"/>
          </p:cNvSpPr>
          <p:nvPr>
            <p:ph type="subTitle" idx="4"/>
          </p:nvPr>
        </p:nvSpPr>
        <p:spPr>
          <a:xfrm>
            <a:off x="4686825" y="3521975"/>
            <a:ext cx="2964000" cy="53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368708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4570200" y="0"/>
            <a:ext cx="457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226600" y="2377921"/>
            <a:ext cx="3262500" cy="6216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2500"/>
              <a:buFont typeface="Playfair Display"/>
              <a:buNone/>
              <a:defRPr sz="4000" b="1">
                <a:solidFill>
                  <a:srgbClr val="FFFFFF"/>
                </a:solidFill>
                <a:latin typeface="Playfair Display"/>
                <a:ea typeface="Playfair Display"/>
                <a:cs typeface="Playfair Display"/>
                <a:sym typeface="Playfair Display"/>
              </a:defRPr>
            </a:lvl1pPr>
            <a:lvl2pPr lvl="1">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2pPr>
            <a:lvl3pPr lvl="2">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3pPr>
            <a:lvl4pPr lvl="3">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4pPr>
            <a:lvl5pPr lvl="4">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5pPr>
            <a:lvl6pPr lvl="5">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6pPr>
            <a:lvl7pPr lvl="6">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7pPr>
            <a:lvl8pPr lvl="7">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8pPr>
            <a:lvl9pPr lvl="8">
              <a:spcBef>
                <a:spcPts val="0"/>
              </a:spcBef>
              <a:spcAft>
                <a:spcPts val="0"/>
              </a:spcAft>
              <a:buClr>
                <a:srgbClr val="FFFFFF"/>
              </a:buClr>
              <a:buSzPts val="2500"/>
              <a:buFont typeface="Playfair Display"/>
              <a:buNone/>
              <a:defRPr sz="2500" b="1">
                <a:solidFill>
                  <a:srgbClr val="FFFFFF"/>
                </a:solidFill>
                <a:latin typeface="Playfair Display"/>
                <a:ea typeface="Playfair Display"/>
                <a:cs typeface="Playfair Display"/>
                <a:sym typeface="Playfair Display"/>
              </a:defRPr>
            </a:lvl9pPr>
          </a:lstStyle>
          <a:p>
            <a:endParaRPr/>
          </a:p>
        </p:txBody>
      </p:sp>
      <p:sp>
        <p:nvSpPr>
          <p:cNvPr id="15" name="Google Shape;15;p3"/>
          <p:cNvSpPr txBox="1">
            <a:spLocks noGrp="1"/>
          </p:cNvSpPr>
          <p:nvPr>
            <p:ph type="subTitle" idx="1"/>
          </p:nvPr>
        </p:nvSpPr>
        <p:spPr>
          <a:xfrm>
            <a:off x="5226600" y="2965163"/>
            <a:ext cx="3262500" cy="84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1pPr>
            <a:lvl2pPr lvl="1"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2pPr>
            <a:lvl3pPr lvl="2"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3pPr>
            <a:lvl4pPr lvl="3"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4pPr>
            <a:lvl5pPr lvl="4"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5pPr>
            <a:lvl6pPr lvl="5"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6pPr>
            <a:lvl7pPr lvl="6"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7pPr>
            <a:lvl8pPr lvl="7" rtl="0">
              <a:spcBef>
                <a:spcPts val="1600"/>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8pPr>
            <a:lvl9pPr lvl="8" rtl="0">
              <a:spcBef>
                <a:spcPts val="1600"/>
              </a:spcBef>
              <a:spcAft>
                <a:spcPts val="1600"/>
              </a:spcAft>
              <a:buClr>
                <a:srgbClr val="FFFFFF"/>
              </a:buClr>
              <a:buSzPts val="1400"/>
              <a:buFont typeface="Montserrat"/>
              <a:buNone/>
              <a:defRPr>
                <a:solidFill>
                  <a:srgbClr val="FFFFFF"/>
                </a:solidFill>
                <a:latin typeface="Montserrat"/>
                <a:ea typeface="Montserrat"/>
                <a:cs typeface="Montserrat"/>
                <a:sym typeface="Montserrat"/>
              </a:defRPr>
            </a:lvl9pPr>
          </a:lstStyle>
          <a:p>
            <a:endParaRPr/>
          </a:p>
        </p:txBody>
      </p:sp>
      <p:sp>
        <p:nvSpPr>
          <p:cNvPr id="16" name="Google Shape;16;p3"/>
          <p:cNvSpPr txBox="1">
            <a:spLocks noGrp="1"/>
          </p:cNvSpPr>
          <p:nvPr>
            <p:ph type="title" idx="2" hasCustomPrompt="1"/>
          </p:nvPr>
        </p:nvSpPr>
        <p:spPr>
          <a:xfrm>
            <a:off x="5226600" y="1592817"/>
            <a:ext cx="3262500" cy="459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100"/>
              <a:buFont typeface="Playfair Display"/>
              <a:buNone/>
              <a:defRPr sz="4000" b="1">
                <a:solidFill>
                  <a:schemeClr val="lt1"/>
                </a:solidFill>
                <a:latin typeface="Playfair Display"/>
                <a:ea typeface="Playfair Display"/>
                <a:cs typeface="Playfair Display"/>
                <a:sym typeface="Playfair Display"/>
              </a:defRPr>
            </a:lvl1pPr>
            <a:lvl2pPr lvl="1"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2pPr>
            <a:lvl3pPr lvl="2"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3pPr>
            <a:lvl4pPr lvl="3"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4pPr>
            <a:lvl5pPr lvl="4"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5pPr>
            <a:lvl6pPr lvl="5"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6pPr>
            <a:lvl7pPr lvl="6"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7pPr>
            <a:lvl8pPr lvl="7"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8pPr>
            <a:lvl9pPr lvl="8" rtl="0">
              <a:spcBef>
                <a:spcPts val="0"/>
              </a:spcBef>
              <a:spcAft>
                <a:spcPts val="0"/>
              </a:spcAft>
              <a:buClr>
                <a:srgbClr val="FFFFFF"/>
              </a:buClr>
              <a:buSzPts val="2100"/>
              <a:buFont typeface="Playfair Display"/>
              <a:buNone/>
              <a:defRPr sz="2100">
                <a:solidFill>
                  <a:srgbClr val="FFFFFF"/>
                </a:solidFill>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67500" y="571500"/>
            <a:ext cx="7809000" cy="446100"/>
          </a:xfrm>
          <a:prstGeom prst="rect">
            <a:avLst/>
          </a:prstGeom>
        </p:spPr>
        <p:txBody>
          <a:bodyPr spcFirstLastPara="1" wrap="square" lIns="91425" tIns="91425" rIns="91425" bIns="91425" anchor="t" anchorCtr="0">
            <a:noAutofit/>
          </a:bodyPr>
          <a:lstStyle>
            <a:lvl1pPr lvl="0">
              <a:spcBef>
                <a:spcPts val="0"/>
              </a:spcBef>
              <a:spcAft>
                <a:spcPts val="0"/>
              </a:spcAft>
              <a:buSzPts val="21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9" name="Google Shape;19;p4"/>
          <p:cNvSpPr txBox="1">
            <a:spLocks noGrp="1"/>
          </p:cNvSpPr>
          <p:nvPr>
            <p:ph type="body" idx="1"/>
          </p:nvPr>
        </p:nvSpPr>
        <p:spPr>
          <a:xfrm>
            <a:off x="667500" y="1203425"/>
            <a:ext cx="8092800" cy="35607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Font typeface="Livvic"/>
              <a:buAutoNum type="arabicPeriod"/>
              <a:defRPr sz="1200">
                <a:solidFill>
                  <a:schemeClr val="lt1"/>
                </a:solidFill>
              </a:defRPr>
            </a:lvl1pPr>
            <a:lvl2pPr marL="914400" lvl="1" indent="-292100">
              <a:spcBef>
                <a:spcPts val="1600"/>
              </a:spcBef>
              <a:spcAft>
                <a:spcPts val="0"/>
              </a:spcAft>
              <a:buClr>
                <a:schemeClr val="lt1"/>
              </a:buClr>
              <a:buSzPts val="1000"/>
              <a:buFont typeface="Roboto Condensed Light"/>
              <a:buAutoNum type="alphaLcPeriod"/>
              <a:defRPr sz="1200">
                <a:solidFill>
                  <a:schemeClr val="lt1"/>
                </a:solidFill>
              </a:defRPr>
            </a:lvl2pPr>
            <a:lvl3pPr marL="1371600" lvl="2" indent="-292100">
              <a:spcBef>
                <a:spcPts val="1600"/>
              </a:spcBef>
              <a:spcAft>
                <a:spcPts val="0"/>
              </a:spcAft>
              <a:buClr>
                <a:schemeClr val="lt1"/>
              </a:buClr>
              <a:buSzPts val="1000"/>
              <a:buFont typeface="Roboto Condensed Light"/>
              <a:buAutoNum type="romanLcPeriod"/>
              <a:defRPr sz="1200">
                <a:solidFill>
                  <a:schemeClr val="lt1"/>
                </a:solidFill>
              </a:defRPr>
            </a:lvl3pPr>
            <a:lvl4pPr marL="1828800" lvl="3" indent="-292100">
              <a:spcBef>
                <a:spcPts val="1600"/>
              </a:spcBef>
              <a:spcAft>
                <a:spcPts val="0"/>
              </a:spcAft>
              <a:buClr>
                <a:schemeClr val="lt1"/>
              </a:buClr>
              <a:buSzPts val="1000"/>
              <a:buFont typeface="Roboto Condensed Light"/>
              <a:buAutoNum type="arabicPeriod"/>
              <a:defRPr sz="1200">
                <a:solidFill>
                  <a:schemeClr val="lt1"/>
                </a:solidFill>
              </a:defRPr>
            </a:lvl4pPr>
            <a:lvl5pPr marL="2286000" lvl="4" indent="-292100">
              <a:spcBef>
                <a:spcPts val="1600"/>
              </a:spcBef>
              <a:spcAft>
                <a:spcPts val="0"/>
              </a:spcAft>
              <a:buClr>
                <a:schemeClr val="lt1"/>
              </a:buClr>
              <a:buSzPts val="1000"/>
              <a:buFont typeface="Roboto Condensed Light"/>
              <a:buAutoNum type="alphaLcPeriod"/>
              <a:defRPr sz="1200">
                <a:solidFill>
                  <a:schemeClr val="lt1"/>
                </a:solidFill>
              </a:defRPr>
            </a:lvl5pPr>
            <a:lvl6pPr marL="2743200" lvl="5" indent="-292100">
              <a:spcBef>
                <a:spcPts val="1600"/>
              </a:spcBef>
              <a:spcAft>
                <a:spcPts val="0"/>
              </a:spcAft>
              <a:buClr>
                <a:schemeClr val="lt1"/>
              </a:buClr>
              <a:buSzPts val="1000"/>
              <a:buFont typeface="Roboto Condensed Light"/>
              <a:buAutoNum type="romanLcPeriod"/>
              <a:defRPr sz="1200">
                <a:solidFill>
                  <a:schemeClr val="lt1"/>
                </a:solidFill>
              </a:defRPr>
            </a:lvl6pPr>
            <a:lvl7pPr marL="3200400" lvl="6" indent="-292100">
              <a:spcBef>
                <a:spcPts val="1600"/>
              </a:spcBef>
              <a:spcAft>
                <a:spcPts val="0"/>
              </a:spcAft>
              <a:buClr>
                <a:schemeClr val="lt1"/>
              </a:buClr>
              <a:buSzPts val="1000"/>
              <a:buFont typeface="Roboto Condensed Light"/>
              <a:buAutoNum type="arabicPeriod"/>
              <a:defRPr sz="1200">
                <a:solidFill>
                  <a:schemeClr val="lt1"/>
                </a:solidFill>
              </a:defRPr>
            </a:lvl7pPr>
            <a:lvl8pPr marL="3657600" lvl="7" indent="-292100">
              <a:spcBef>
                <a:spcPts val="1600"/>
              </a:spcBef>
              <a:spcAft>
                <a:spcPts val="0"/>
              </a:spcAft>
              <a:buClr>
                <a:schemeClr val="lt1"/>
              </a:buClr>
              <a:buSzPts val="1000"/>
              <a:buFont typeface="Roboto Condensed Light"/>
              <a:buAutoNum type="alphaLcPeriod"/>
              <a:defRPr sz="1200">
                <a:solidFill>
                  <a:schemeClr val="lt1"/>
                </a:solidFill>
              </a:defRPr>
            </a:lvl8pPr>
            <a:lvl9pPr marL="4114800" lvl="8" indent="-292100">
              <a:spcBef>
                <a:spcPts val="1600"/>
              </a:spcBef>
              <a:spcAft>
                <a:spcPts val="1600"/>
              </a:spcAft>
              <a:buClr>
                <a:schemeClr val="lt1"/>
              </a:buClr>
              <a:buSzPts val="1000"/>
              <a:buFont typeface="Roboto Condensed Light"/>
              <a:buAutoNum type="romanLcPeriod"/>
              <a:defRPr sz="12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658875" y="571500"/>
            <a:ext cx="7809000" cy="400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100" b="1">
                <a:latin typeface="Montserrat"/>
                <a:ea typeface="Montserrat"/>
                <a:cs typeface="Montserrat"/>
                <a:sym typeface="Montserrat"/>
              </a:defRPr>
            </a:lvl2pPr>
            <a:lvl3pPr lvl="2" algn="ctr">
              <a:spcBef>
                <a:spcPts val="0"/>
              </a:spcBef>
              <a:spcAft>
                <a:spcPts val="0"/>
              </a:spcAft>
              <a:buSzPts val="2100"/>
              <a:buFont typeface="Montserrat"/>
              <a:buNone/>
              <a:defRPr sz="2100" b="1">
                <a:latin typeface="Montserrat"/>
                <a:ea typeface="Montserrat"/>
                <a:cs typeface="Montserrat"/>
                <a:sym typeface="Montserrat"/>
              </a:defRPr>
            </a:lvl3pPr>
            <a:lvl4pPr lvl="3" algn="ctr">
              <a:spcBef>
                <a:spcPts val="0"/>
              </a:spcBef>
              <a:spcAft>
                <a:spcPts val="0"/>
              </a:spcAft>
              <a:buSzPts val="2100"/>
              <a:buFont typeface="Montserrat"/>
              <a:buNone/>
              <a:defRPr sz="2100" b="1">
                <a:latin typeface="Montserrat"/>
                <a:ea typeface="Montserrat"/>
                <a:cs typeface="Montserrat"/>
                <a:sym typeface="Montserrat"/>
              </a:defRPr>
            </a:lvl4pPr>
            <a:lvl5pPr lvl="4" algn="ctr">
              <a:spcBef>
                <a:spcPts val="0"/>
              </a:spcBef>
              <a:spcAft>
                <a:spcPts val="0"/>
              </a:spcAft>
              <a:buSzPts val="2100"/>
              <a:buFont typeface="Montserrat"/>
              <a:buNone/>
              <a:defRPr sz="2100" b="1">
                <a:latin typeface="Montserrat"/>
                <a:ea typeface="Montserrat"/>
                <a:cs typeface="Montserrat"/>
                <a:sym typeface="Montserrat"/>
              </a:defRPr>
            </a:lvl5pPr>
            <a:lvl6pPr lvl="5" algn="ctr">
              <a:spcBef>
                <a:spcPts val="0"/>
              </a:spcBef>
              <a:spcAft>
                <a:spcPts val="0"/>
              </a:spcAft>
              <a:buSzPts val="2100"/>
              <a:buFont typeface="Montserrat"/>
              <a:buNone/>
              <a:defRPr sz="2100" b="1">
                <a:latin typeface="Montserrat"/>
                <a:ea typeface="Montserrat"/>
                <a:cs typeface="Montserrat"/>
                <a:sym typeface="Montserrat"/>
              </a:defRPr>
            </a:lvl6pPr>
            <a:lvl7pPr lvl="6" algn="ctr">
              <a:spcBef>
                <a:spcPts val="0"/>
              </a:spcBef>
              <a:spcAft>
                <a:spcPts val="0"/>
              </a:spcAft>
              <a:buSzPts val="2100"/>
              <a:buFont typeface="Montserrat"/>
              <a:buNone/>
              <a:defRPr sz="2100" b="1">
                <a:latin typeface="Montserrat"/>
                <a:ea typeface="Montserrat"/>
                <a:cs typeface="Montserrat"/>
                <a:sym typeface="Montserrat"/>
              </a:defRPr>
            </a:lvl7pPr>
            <a:lvl8pPr lvl="7" algn="ctr">
              <a:spcBef>
                <a:spcPts val="0"/>
              </a:spcBef>
              <a:spcAft>
                <a:spcPts val="0"/>
              </a:spcAft>
              <a:buSzPts val="2100"/>
              <a:buFont typeface="Montserrat"/>
              <a:buNone/>
              <a:defRPr sz="2100" b="1">
                <a:latin typeface="Montserrat"/>
                <a:ea typeface="Montserrat"/>
                <a:cs typeface="Montserrat"/>
                <a:sym typeface="Montserrat"/>
              </a:defRPr>
            </a:lvl8pPr>
            <a:lvl9pPr lvl="8" algn="ctr">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23" name="Google Shape;23;p5"/>
          <p:cNvSpPr txBox="1">
            <a:spLocks noGrp="1"/>
          </p:cNvSpPr>
          <p:nvPr>
            <p:ph type="subTitle" idx="1"/>
          </p:nvPr>
        </p:nvSpPr>
        <p:spPr>
          <a:xfrm>
            <a:off x="1244988" y="1897175"/>
            <a:ext cx="3008700" cy="442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24" name="Google Shape;24;p5"/>
          <p:cNvSpPr txBox="1">
            <a:spLocks noGrp="1"/>
          </p:cNvSpPr>
          <p:nvPr>
            <p:ph type="subTitle" idx="2"/>
          </p:nvPr>
        </p:nvSpPr>
        <p:spPr>
          <a:xfrm>
            <a:off x="1238525"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25" name="Google Shape;25;p5"/>
          <p:cNvSpPr txBox="1">
            <a:spLocks noGrp="1"/>
          </p:cNvSpPr>
          <p:nvPr>
            <p:ph type="subTitle" idx="3"/>
          </p:nvPr>
        </p:nvSpPr>
        <p:spPr>
          <a:xfrm>
            <a:off x="4893617" y="1897175"/>
            <a:ext cx="30054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26" name="Google Shape;26;p5"/>
          <p:cNvSpPr txBox="1">
            <a:spLocks noGrp="1"/>
          </p:cNvSpPr>
          <p:nvPr>
            <p:ph type="subTitle" idx="4"/>
          </p:nvPr>
        </p:nvSpPr>
        <p:spPr>
          <a:xfrm>
            <a:off x="4886911"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226600" y="1815550"/>
            <a:ext cx="2607600" cy="5274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4000" b="1">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33" name="Google Shape;33;p7"/>
          <p:cNvSpPr txBox="1">
            <a:spLocks noGrp="1"/>
          </p:cNvSpPr>
          <p:nvPr>
            <p:ph type="subTitle" idx="1"/>
          </p:nvPr>
        </p:nvSpPr>
        <p:spPr>
          <a:xfrm>
            <a:off x="5226600" y="2305950"/>
            <a:ext cx="2607600" cy="10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34" name="Google Shape;34;p7"/>
          <p:cNvSpPr/>
          <p:nvPr/>
        </p:nvSpPr>
        <p:spPr>
          <a:xfrm>
            <a:off x="0" y="0"/>
            <a:ext cx="457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13988" y="868680"/>
            <a:ext cx="4915200" cy="6402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41" name="Google Shape;41;p9"/>
          <p:cNvSpPr txBox="1">
            <a:spLocks noGrp="1"/>
          </p:cNvSpPr>
          <p:nvPr>
            <p:ph type="body" idx="1"/>
          </p:nvPr>
        </p:nvSpPr>
        <p:spPr>
          <a:xfrm>
            <a:off x="2114813" y="1776153"/>
            <a:ext cx="4915200" cy="28038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Char char="●"/>
              <a:defRPr sz="1400">
                <a:solidFill>
                  <a:schemeClr val="lt1"/>
                </a:solidFill>
              </a:defRPr>
            </a:lvl1pPr>
            <a:lvl2pPr marL="914400" lvl="1" indent="-292100">
              <a:spcBef>
                <a:spcPts val="1600"/>
              </a:spcBef>
              <a:spcAft>
                <a:spcPts val="0"/>
              </a:spcAft>
              <a:buClr>
                <a:schemeClr val="lt1"/>
              </a:buClr>
              <a:buSzPts val="1000"/>
              <a:buChar char="○"/>
              <a:defRPr sz="1000">
                <a:solidFill>
                  <a:schemeClr val="lt1"/>
                </a:solidFill>
              </a:defRPr>
            </a:lvl2pPr>
            <a:lvl3pPr marL="1371600" lvl="2" indent="-292100">
              <a:spcBef>
                <a:spcPts val="1600"/>
              </a:spcBef>
              <a:spcAft>
                <a:spcPts val="0"/>
              </a:spcAft>
              <a:buClr>
                <a:schemeClr val="lt1"/>
              </a:buClr>
              <a:buSzPts val="1000"/>
              <a:buChar char="■"/>
              <a:defRPr sz="1000">
                <a:solidFill>
                  <a:schemeClr val="lt1"/>
                </a:solidFill>
              </a:defRPr>
            </a:lvl3pPr>
            <a:lvl4pPr marL="1828800" lvl="3" indent="-292100">
              <a:spcBef>
                <a:spcPts val="1600"/>
              </a:spcBef>
              <a:spcAft>
                <a:spcPts val="0"/>
              </a:spcAft>
              <a:buClr>
                <a:schemeClr val="lt1"/>
              </a:buClr>
              <a:buSzPts val="1000"/>
              <a:buChar char="●"/>
              <a:defRPr sz="1000">
                <a:solidFill>
                  <a:schemeClr val="lt1"/>
                </a:solidFill>
              </a:defRPr>
            </a:lvl4pPr>
            <a:lvl5pPr marL="2286000" lvl="4" indent="-292100">
              <a:spcBef>
                <a:spcPts val="1600"/>
              </a:spcBef>
              <a:spcAft>
                <a:spcPts val="0"/>
              </a:spcAft>
              <a:buClr>
                <a:schemeClr val="lt1"/>
              </a:buClr>
              <a:buSzPts val="1000"/>
              <a:buChar char="○"/>
              <a:defRPr sz="1000">
                <a:solidFill>
                  <a:schemeClr val="lt1"/>
                </a:solidFill>
              </a:defRPr>
            </a:lvl5pPr>
            <a:lvl6pPr marL="2743200" lvl="5" indent="-292100">
              <a:spcBef>
                <a:spcPts val="1600"/>
              </a:spcBef>
              <a:spcAft>
                <a:spcPts val="0"/>
              </a:spcAft>
              <a:buClr>
                <a:schemeClr val="lt1"/>
              </a:buClr>
              <a:buSzPts val="1000"/>
              <a:buChar char="■"/>
              <a:defRPr sz="1000">
                <a:solidFill>
                  <a:schemeClr val="lt1"/>
                </a:solidFill>
              </a:defRPr>
            </a:lvl6pPr>
            <a:lvl7pPr marL="3200400" lvl="6" indent="-292100">
              <a:spcBef>
                <a:spcPts val="1600"/>
              </a:spcBef>
              <a:spcAft>
                <a:spcPts val="0"/>
              </a:spcAft>
              <a:buClr>
                <a:schemeClr val="lt1"/>
              </a:buClr>
              <a:buSzPts val="1000"/>
              <a:buChar char="●"/>
              <a:defRPr sz="1000">
                <a:solidFill>
                  <a:schemeClr val="lt1"/>
                </a:solidFill>
              </a:defRPr>
            </a:lvl7pPr>
            <a:lvl8pPr marL="3657600" lvl="7" indent="-292100">
              <a:spcBef>
                <a:spcPts val="1600"/>
              </a:spcBef>
              <a:spcAft>
                <a:spcPts val="0"/>
              </a:spcAft>
              <a:buClr>
                <a:schemeClr val="lt1"/>
              </a:buClr>
              <a:buSzPts val="1000"/>
              <a:buChar char="○"/>
              <a:defRPr sz="1000">
                <a:solidFill>
                  <a:schemeClr val="lt1"/>
                </a:solidFill>
              </a:defRPr>
            </a:lvl8pPr>
            <a:lvl9pPr marL="4114800" lvl="8" indent="-292100">
              <a:spcBef>
                <a:spcPts val="1600"/>
              </a:spcBef>
              <a:spcAft>
                <a:spcPts val="1600"/>
              </a:spcAft>
              <a:buClr>
                <a:schemeClr val="lt1"/>
              </a:buClr>
              <a:buSzPts val="1000"/>
              <a:buChar char="■"/>
              <a:defRPr sz="10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_1">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5226600" y="2878501"/>
            <a:ext cx="2990100" cy="4071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ontserrat"/>
              <a:buNone/>
              <a:defRPr sz="1400">
                <a:latin typeface="Playfair Display SemiBold"/>
                <a:ea typeface="Playfair Display SemiBold"/>
                <a:cs typeface="Playfair Display SemiBold"/>
                <a:sym typeface="Playfair Display SemiBold"/>
              </a:defRPr>
            </a:lvl1pPr>
            <a:lvl2pPr lvl="1">
              <a:spcBef>
                <a:spcPts val="0"/>
              </a:spcBef>
              <a:spcAft>
                <a:spcPts val="0"/>
              </a:spcAft>
              <a:buSzPts val="1400"/>
              <a:buFont typeface="Montserrat"/>
              <a:buNone/>
              <a:defRPr sz="1400" b="1">
                <a:latin typeface="Montserrat"/>
                <a:ea typeface="Montserrat"/>
                <a:cs typeface="Montserrat"/>
                <a:sym typeface="Montserrat"/>
              </a:defRPr>
            </a:lvl2pPr>
            <a:lvl3pPr lvl="2">
              <a:spcBef>
                <a:spcPts val="0"/>
              </a:spcBef>
              <a:spcAft>
                <a:spcPts val="0"/>
              </a:spcAft>
              <a:buSzPts val="1400"/>
              <a:buFont typeface="Montserrat"/>
              <a:buNone/>
              <a:defRPr sz="1400" b="1">
                <a:latin typeface="Montserrat"/>
                <a:ea typeface="Montserrat"/>
                <a:cs typeface="Montserrat"/>
                <a:sym typeface="Montserrat"/>
              </a:defRPr>
            </a:lvl3pPr>
            <a:lvl4pPr lvl="3">
              <a:spcBef>
                <a:spcPts val="0"/>
              </a:spcBef>
              <a:spcAft>
                <a:spcPts val="0"/>
              </a:spcAft>
              <a:buSzPts val="1400"/>
              <a:buFont typeface="Montserrat"/>
              <a:buNone/>
              <a:defRPr sz="1400" b="1">
                <a:latin typeface="Montserrat"/>
                <a:ea typeface="Montserrat"/>
                <a:cs typeface="Montserrat"/>
                <a:sym typeface="Montserrat"/>
              </a:defRPr>
            </a:lvl4pPr>
            <a:lvl5pPr lvl="4">
              <a:spcBef>
                <a:spcPts val="0"/>
              </a:spcBef>
              <a:spcAft>
                <a:spcPts val="0"/>
              </a:spcAft>
              <a:buSzPts val="1400"/>
              <a:buFont typeface="Montserrat"/>
              <a:buNone/>
              <a:defRPr sz="1400" b="1">
                <a:latin typeface="Montserrat"/>
                <a:ea typeface="Montserrat"/>
                <a:cs typeface="Montserrat"/>
                <a:sym typeface="Montserrat"/>
              </a:defRPr>
            </a:lvl5pPr>
            <a:lvl6pPr lvl="5">
              <a:spcBef>
                <a:spcPts val="0"/>
              </a:spcBef>
              <a:spcAft>
                <a:spcPts val="0"/>
              </a:spcAft>
              <a:buSzPts val="1400"/>
              <a:buFont typeface="Montserrat"/>
              <a:buNone/>
              <a:defRPr sz="1400" b="1">
                <a:latin typeface="Montserrat"/>
                <a:ea typeface="Montserrat"/>
                <a:cs typeface="Montserrat"/>
                <a:sym typeface="Montserrat"/>
              </a:defRPr>
            </a:lvl6pPr>
            <a:lvl7pPr lvl="6">
              <a:spcBef>
                <a:spcPts val="0"/>
              </a:spcBef>
              <a:spcAft>
                <a:spcPts val="0"/>
              </a:spcAft>
              <a:buSzPts val="1400"/>
              <a:buFont typeface="Montserrat"/>
              <a:buNone/>
              <a:defRPr sz="1400" b="1">
                <a:latin typeface="Montserrat"/>
                <a:ea typeface="Montserrat"/>
                <a:cs typeface="Montserrat"/>
                <a:sym typeface="Montserrat"/>
              </a:defRPr>
            </a:lvl7pPr>
            <a:lvl8pPr lvl="7">
              <a:spcBef>
                <a:spcPts val="0"/>
              </a:spcBef>
              <a:spcAft>
                <a:spcPts val="0"/>
              </a:spcAft>
              <a:buSzPts val="1400"/>
              <a:buFont typeface="Montserrat"/>
              <a:buNone/>
              <a:defRPr sz="1400" b="1">
                <a:latin typeface="Montserrat"/>
                <a:ea typeface="Montserrat"/>
                <a:cs typeface="Montserrat"/>
                <a:sym typeface="Montserrat"/>
              </a:defRPr>
            </a:lvl8pPr>
            <a:lvl9pPr lvl="8">
              <a:spcBef>
                <a:spcPts val="0"/>
              </a:spcBef>
              <a:spcAft>
                <a:spcPts val="0"/>
              </a:spcAft>
              <a:buSzPts val="1400"/>
              <a:buFont typeface="Montserrat"/>
              <a:buNone/>
              <a:defRPr sz="1400" b="1">
                <a:latin typeface="Montserrat"/>
                <a:ea typeface="Montserrat"/>
                <a:cs typeface="Montserrat"/>
                <a:sym typeface="Montserrat"/>
              </a:defRPr>
            </a:lvl9pPr>
          </a:lstStyle>
          <a:p>
            <a:endParaRPr/>
          </a:p>
        </p:txBody>
      </p:sp>
      <p:sp>
        <p:nvSpPr>
          <p:cNvPr id="60" name="Google Shape;60;p14"/>
          <p:cNvSpPr txBox="1">
            <a:spLocks noGrp="1"/>
          </p:cNvSpPr>
          <p:nvPr>
            <p:ph type="title" idx="2"/>
          </p:nvPr>
        </p:nvSpPr>
        <p:spPr>
          <a:xfrm>
            <a:off x="5226600" y="1891775"/>
            <a:ext cx="2990100" cy="952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1400" i="1">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p:cSld name="CUSTOM">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63" name="Google Shape;63;p15"/>
          <p:cNvSpPr txBox="1">
            <a:spLocks noGrp="1"/>
          </p:cNvSpPr>
          <p:nvPr>
            <p:ph type="subTitle" idx="1"/>
          </p:nvPr>
        </p:nvSpPr>
        <p:spPr>
          <a:xfrm>
            <a:off x="667500" y="1819723"/>
            <a:ext cx="23145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64" name="Google Shape;64;p15"/>
          <p:cNvSpPr txBox="1">
            <a:spLocks noGrp="1"/>
          </p:cNvSpPr>
          <p:nvPr>
            <p:ph type="subTitle" idx="2"/>
          </p:nvPr>
        </p:nvSpPr>
        <p:spPr>
          <a:xfrm>
            <a:off x="667675"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5" name="Google Shape;65;p15"/>
          <p:cNvSpPr txBox="1">
            <a:spLocks noGrp="1"/>
          </p:cNvSpPr>
          <p:nvPr>
            <p:ph type="subTitle" idx="3"/>
          </p:nvPr>
        </p:nvSpPr>
        <p:spPr>
          <a:xfrm>
            <a:off x="3414747" y="1819723"/>
            <a:ext cx="23118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66" name="Google Shape;66;p15"/>
          <p:cNvSpPr txBox="1">
            <a:spLocks noGrp="1"/>
          </p:cNvSpPr>
          <p:nvPr>
            <p:ph type="subTitle" idx="4"/>
          </p:nvPr>
        </p:nvSpPr>
        <p:spPr>
          <a:xfrm>
            <a:off x="3414744"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7" name="Google Shape;67;p15"/>
          <p:cNvSpPr txBox="1">
            <a:spLocks noGrp="1"/>
          </p:cNvSpPr>
          <p:nvPr>
            <p:ph type="subTitle" idx="5"/>
          </p:nvPr>
        </p:nvSpPr>
        <p:spPr>
          <a:xfrm>
            <a:off x="6161824" y="1819723"/>
            <a:ext cx="23118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2pPr>
            <a:lvl3pPr lvl="2"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3pPr>
            <a:lvl4pPr lvl="3"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4pPr>
            <a:lvl5pPr lvl="4"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5pPr>
            <a:lvl6pPr lvl="5"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6pPr>
            <a:lvl7pPr lvl="6"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7pPr>
            <a:lvl8pPr lvl="7" algn="ctr" rtl="0">
              <a:spcBef>
                <a:spcPts val="1600"/>
              </a:spcBef>
              <a:spcAft>
                <a:spcPts val="0"/>
              </a:spcAft>
              <a:buClr>
                <a:srgbClr val="A6BFA5"/>
              </a:buClr>
              <a:buSzPts val="2100"/>
              <a:buFont typeface="Montserrat"/>
              <a:buNone/>
              <a:defRPr sz="2100">
                <a:solidFill>
                  <a:srgbClr val="A6BFA5"/>
                </a:solidFill>
                <a:latin typeface="Montserrat"/>
                <a:ea typeface="Montserrat"/>
                <a:cs typeface="Montserrat"/>
                <a:sym typeface="Montserrat"/>
              </a:defRPr>
            </a:lvl8pPr>
            <a:lvl9pPr lvl="8" algn="ctr" rtl="0">
              <a:spcBef>
                <a:spcPts val="1600"/>
              </a:spcBef>
              <a:spcAft>
                <a:spcPts val="1600"/>
              </a:spcAft>
              <a:buClr>
                <a:srgbClr val="A6BFA5"/>
              </a:buClr>
              <a:buSzPts val="2100"/>
              <a:buFont typeface="Montserrat"/>
              <a:buNone/>
              <a:defRPr sz="2100">
                <a:solidFill>
                  <a:srgbClr val="A6BFA5"/>
                </a:solidFill>
                <a:latin typeface="Montserrat"/>
                <a:ea typeface="Montserrat"/>
                <a:cs typeface="Montserrat"/>
                <a:sym typeface="Montserrat"/>
              </a:defRPr>
            </a:lvl9pPr>
          </a:lstStyle>
          <a:p>
            <a:endParaRPr/>
          </a:p>
        </p:txBody>
      </p:sp>
      <p:sp>
        <p:nvSpPr>
          <p:cNvPr id="68" name="Google Shape;68;p15"/>
          <p:cNvSpPr txBox="1">
            <a:spLocks noGrp="1"/>
          </p:cNvSpPr>
          <p:nvPr>
            <p:ph type="subTitle" idx="6"/>
          </p:nvPr>
        </p:nvSpPr>
        <p:spPr>
          <a:xfrm>
            <a:off x="6161822"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160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1600"/>
              </a:spcBef>
              <a:spcAft>
                <a:spcPts val="160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9" name="Google Shape;69;p15"/>
          <p:cNvSpPr/>
          <p:nvPr/>
        </p:nvSpPr>
        <p:spPr>
          <a:xfrm>
            <a:off x="75" y="0"/>
            <a:ext cx="9144000" cy="571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10800000">
            <a:off x="100" y="4578000"/>
            <a:ext cx="9144000" cy="5655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7500" y="445025"/>
            <a:ext cx="7809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67500" y="1152475"/>
            <a:ext cx="7809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60" r:id="rId8"/>
    <p:sldLayoutId id="2147483661" r:id="rId9"/>
    <p:sldLayoutId id="2147483671"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s://expressjs.com/en/starter/installing.html" TargetMode="External"/><Relationship Id="rId4" Type="http://schemas.openxmlformats.org/officeDocument/2006/relationships/hyperlink" Target="https://docs.npmjs.com/getting-start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4"/>
          <p:cNvSpPr txBox="1">
            <a:spLocks noGrp="1"/>
          </p:cNvSpPr>
          <p:nvPr>
            <p:ph type="ctrTitle"/>
          </p:nvPr>
        </p:nvSpPr>
        <p:spPr>
          <a:xfrm>
            <a:off x="4572000" y="1332150"/>
            <a:ext cx="3900600" cy="15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rPr>
              <a:t>MEAN</a:t>
            </a:r>
            <a:br>
              <a:rPr lang="en" dirty="0">
                <a:solidFill>
                  <a:srgbClr val="FFFFFF"/>
                </a:solidFill>
              </a:rPr>
            </a:br>
            <a:r>
              <a:rPr lang="en" dirty="0">
                <a:solidFill>
                  <a:srgbClr val="FFFFFF"/>
                </a:solidFill>
              </a:rPr>
              <a:t> Stack</a:t>
            </a:r>
            <a:endParaRPr dirty="0">
              <a:solidFill>
                <a:srgbClr val="FFFFFF"/>
              </a:solidFill>
            </a:endParaRPr>
          </a:p>
        </p:txBody>
      </p:sp>
      <p:sp>
        <p:nvSpPr>
          <p:cNvPr id="174" name="Google Shape;174;p34"/>
          <p:cNvSpPr txBox="1">
            <a:spLocks noGrp="1"/>
          </p:cNvSpPr>
          <p:nvPr>
            <p:ph type="subTitle" idx="1"/>
          </p:nvPr>
        </p:nvSpPr>
        <p:spPr>
          <a:xfrm>
            <a:off x="4572000" y="2914049"/>
            <a:ext cx="3904500" cy="15818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FF"/>
                </a:solidFill>
                <a:latin typeface="Times New Roman" panose="02020603050405020304" pitchFamily="18" charset="0"/>
                <a:cs typeface="Times New Roman" panose="02020603050405020304" pitchFamily="18" charset="0"/>
              </a:rPr>
              <a:t>GROUP 02:</a:t>
            </a:r>
          </a:p>
          <a:p>
            <a:pPr marL="0" lvl="0" indent="0" algn="l" rtl="0">
              <a:spcBef>
                <a:spcPts val="0"/>
              </a:spcBef>
              <a:spcAft>
                <a:spcPts val="0"/>
              </a:spcAft>
              <a:buNone/>
            </a:pPr>
            <a:r>
              <a:rPr lang="en-US" dirty="0">
                <a:solidFill>
                  <a:srgbClr val="FFFFFF"/>
                </a:solidFill>
                <a:latin typeface="Times New Roman" panose="02020603050405020304" pitchFamily="18" charset="0"/>
                <a:cs typeface="Times New Roman" panose="02020603050405020304" pitchFamily="18" charset="0"/>
              </a:rPr>
              <a:t>HỒ LÊ THÔNG		17110077</a:t>
            </a:r>
          </a:p>
          <a:p>
            <a:pPr marL="0" lvl="0" indent="0" algn="l" rtl="0">
              <a:spcBef>
                <a:spcPts val="0"/>
              </a:spcBef>
              <a:spcAft>
                <a:spcPts val="0"/>
              </a:spcAft>
              <a:buNone/>
            </a:pPr>
            <a:r>
              <a:rPr lang="en-US" dirty="0">
                <a:solidFill>
                  <a:srgbClr val="FFFFFF"/>
                </a:solidFill>
                <a:latin typeface="Times New Roman" panose="02020603050405020304" pitchFamily="18" charset="0"/>
                <a:cs typeface="Times New Roman" panose="02020603050405020304" pitchFamily="18" charset="0"/>
              </a:rPr>
              <a:t>LÊ CHÍ THÔNG		17110078</a:t>
            </a:r>
          </a:p>
          <a:p>
            <a:pPr marL="0" lvl="0" indent="0" algn="l" rtl="0">
              <a:spcBef>
                <a:spcPts val="0"/>
              </a:spcBef>
              <a:spcAft>
                <a:spcPts val="0"/>
              </a:spcAft>
              <a:buNone/>
            </a:pPr>
            <a:r>
              <a:rPr lang="en-US" dirty="0">
                <a:solidFill>
                  <a:srgbClr val="FFFFFF"/>
                </a:solidFill>
                <a:latin typeface="Times New Roman" panose="02020603050405020304" pitchFamily="18" charset="0"/>
                <a:cs typeface="Times New Roman" panose="02020603050405020304" pitchFamily="18" charset="0"/>
              </a:rPr>
              <a:t>ĐỖ NGUYỄN HOÀNG HẢI	17110024</a:t>
            </a:r>
          </a:p>
          <a:p>
            <a:pPr marL="0" lvl="0" indent="0" algn="l" rtl="0">
              <a:spcBef>
                <a:spcPts val="0"/>
              </a:spcBef>
              <a:spcAft>
                <a:spcPts val="0"/>
              </a:spcAft>
              <a:buNone/>
            </a:pPr>
            <a:r>
              <a:rPr lang="en-US" dirty="0">
                <a:solidFill>
                  <a:srgbClr val="FFFFFF"/>
                </a:solidFill>
                <a:latin typeface="Times New Roman" panose="02020603050405020304" pitchFamily="18" charset="0"/>
                <a:cs typeface="Times New Roman" panose="02020603050405020304" pitchFamily="18" charset="0"/>
              </a:rPr>
              <a:t>LA QUANG HUY		18110017</a:t>
            </a:r>
            <a:endParaRPr dirty="0">
              <a:solidFill>
                <a:srgbClr val="FFFFFF"/>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BDDD436-252F-47D2-BA8D-EA889118FB70}"/>
              </a:ext>
            </a:extLst>
          </p:cNvPr>
          <p:cNvPicPr>
            <a:picLocks noChangeAspect="1"/>
          </p:cNvPicPr>
          <p:nvPr/>
        </p:nvPicPr>
        <p:blipFill>
          <a:blip r:embed="rId3"/>
          <a:stretch>
            <a:fillRect/>
          </a:stretch>
        </p:blipFill>
        <p:spPr>
          <a:xfrm>
            <a:off x="199900" y="1559895"/>
            <a:ext cx="3636812" cy="20237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4828311" y="1874706"/>
            <a:ext cx="3877856" cy="13940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Components of MEAN Stack</a:t>
            </a:r>
            <a:endParaRPr dirty="0"/>
          </a:p>
        </p:txBody>
      </p:sp>
      <p:pic>
        <p:nvPicPr>
          <p:cNvPr id="4" name="Picture 3">
            <a:extLst>
              <a:ext uri="{FF2B5EF4-FFF2-40B4-BE49-F238E27FC236}">
                <a16:creationId xmlns:a16="http://schemas.microsoft.com/office/drawing/2014/main" id="{84857043-8EF4-4F1D-8056-E8823D618EB7}"/>
              </a:ext>
            </a:extLst>
          </p:cNvPr>
          <p:cNvPicPr>
            <a:picLocks noChangeAspect="1"/>
          </p:cNvPicPr>
          <p:nvPr/>
        </p:nvPicPr>
        <p:blipFill>
          <a:blip r:embed="rId3"/>
          <a:stretch>
            <a:fillRect/>
          </a:stretch>
        </p:blipFill>
        <p:spPr>
          <a:xfrm>
            <a:off x="0" y="1456778"/>
            <a:ext cx="4619168" cy="2229943"/>
          </a:xfrm>
          <a:prstGeom prst="rect">
            <a:avLst/>
          </a:prstGeom>
        </p:spPr>
      </p:pic>
    </p:spTree>
    <p:extLst>
      <p:ext uri="{BB962C8B-B14F-4D97-AF65-F5344CB8AC3E}">
        <p14:creationId xmlns:p14="http://schemas.microsoft.com/office/powerpoint/2010/main" val="3259906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5226600" y="2377921"/>
            <a:ext cx="3262500" cy="62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MongoDB</a:t>
            </a:r>
            <a:endParaRPr dirty="0"/>
          </a:p>
        </p:txBody>
      </p:sp>
      <p:sp>
        <p:nvSpPr>
          <p:cNvPr id="209" name="Google Shape;209;p39"/>
          <p:cNvSpPr txBox="1">
            <a:spLocks noGrp="1"/>
          </p:cNvSpPr>
          <p:nvPr>
            <p:ph type="title" idx="2"/>
          </p:nvPr>
        </p:nvSpPr>
        <p:spPr>
          <a:xfrm>
            <a:off x="5226600" y="1592817"/>
            <a:ext cx="3262500" cy="4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pic>
        <p:nvPicPr>
          <p:cNvPr id="1026" name="Picture 2" descr="Image result for mongodb illustration">
            <a:extLst>
              <a:ext uri="{FF2B5EF4-FFF2-40B4-BE49-F238E27FC236}">
                <a16:creationId xmlns:a16="http://schemas.microsoft.com/office/drawing/2014/main" id="{E4B722E1-8098-4CDF-9C39-32CBA5E2C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9" y="581025"/>
            <a:ext cx="38862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3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4"/>
          <p:cNvSpPr txBox="1">
            <a:spLocks noGrp="1"/>
          </p:cNvSpPr>
          <p:nvPr>
            <p:ph type="ctrTitle"/>
          </p:nvPr>
        </p:nvSpPr>
        <p:spPr>
          <a:xfrm>
            <a:off x="4572000" y="1332150"/>
            <a:ext cx="3900600" cy="15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rPr>
              <a:t>What is MongoDB?</a:t>
            </a:r>
            <a:endParaRPr dirty="0">
              <a:solidFill>
                <a:srgbClr val="FFFFFF"/>
              </a:solidFill>
            </a:endParaRPr>
          </a:p>
        </p:txBody>
      </p:sp>
      <p:sp>
        <p:nvSpPr>
          <p:cNvPr id="174" name="Google Shape;174;p34"/>
          <p:cNvSpPr txBox="1">
            <a:spLocks noGrp="1"/>
          </p:cNvSpPr>
          <p:nvPr>
            <p:ph type="subTitle" idx="1"/>
          </p:nvPr>
        </p:nvSpPr>
        <p:spPr>
          <a:xfrm>
            <a:off x="4572000" y="2914050"/>
            <a:ext cx="3904500" cy="51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FF"/>
                </a:solidFill>
              </a:rPr>
              <a:t>Definition of MongoDB</a:t>
            </a:r>
            <a:endParaRPr dirty="0">
              <a:solidFill>
                <a:srgbClr val="FFFFFF"/>
              </a:solidFill>
            </a:endParaRPr>
          </a:p>
        </p:txBody>
      </p:sp>
      <p:pic>
        <p:nvPicPr>
          <p:cNvPr id="175" name="Google Shape;175;p34"/>
          <p:cNvPicPr preferRelativeResize="0"/>
          <p:nvPr/>
        </p:nvPicPr>
        <p:blipFill rotWithShape="1">
          <a:blip r:embed="rId3">
            <a:alphaModFix/>
          </a:blip>
          <a:srcRect l="62598" t="6256" b="6247"/>
          <a:stretch/>
        </p:blipFill>
        <p:spPr>
          <a:xfrm>
            <a:off x="667500" y="571500"/>
            <a:ext cx="2561100" cy="400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5"/>
          <p:cNvSpPr txBox="1">
            <a:spLocks noGrp="1"/>
          </p:cNvSpPr>
          <p:nvPr>
            <p:ph type="title"/>
          </p:nvPr>
        </p:nvSpPr>
        <p:spPr>
          <a:xfrm>
            <a:off x="667500" y="571500"/>
            <a:ext cx="78090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Install MongoDB on Windows</a:t>
            </a:r>
            <a:endParaRPr dirty="0"/>
          </a:p>
        </p:txBody>
      </p:sp>
      <p:sp>
        <p:nvSpPr>
          <p:cNvPr id="181" name="Google Shape;181;p35"/>
          <p:cNvSpPr txBox="1">
            <a:spLocks noGrp="1"/>
          </p:cNvSpPr>
          <p:nvPr>
            <p:ph type="body" idx="1"/>
          </p:nvPr>
        </p:nvSpPr>
        <p:spPr>
          <a:xfrm>
            <a:off x="667500" y="1203425"/>
            <a:ext cx="8092800" cy="3560700"/>
          </a:xfrm>
          <a:prstGeom prst="rect">
            <a:avLst/>
          </a:prstGeom>
        </p:spPr>
        <p:txBody>
          <a:bodyPr spcFirstLastPara="1" wrap="square" lIns="91425" tIns="91425" rIns="91425" bIns="91425" anchor="t" anchorCtr="0">
            <a:noAutofit/>
          </a:bodyPr>
          <a:lstStyle/>
          <a:p>
            <a:pPr marL="342900" indent="-342900">
              <a:buClr>
                <a:schemeClr val="dk1"/>
              </a:buClr>
              <a:buSzPts val="1100"/>
            </a:pPr>
            <a:r>
              <a:rPr lang="en-US" sz="1800" dirty="0">
                <a:solidFill>
                  <a:schemeClr val="bg1"/>
                </a:solidFill>
              </a:rPr>
              <a:t>Download MongoDB from the link below: https://www.mongodb.org/downloads</a:t>
            </a:r>
          </a:p>
          <a:p>
            <a:pPr marL="342900" indent="-342900">
              <a:buClr>
                <a:schemeClr val="dk1"/>
              </a:buClr>
              <a:buSzPts val="1100"/>
            </a:pPr>
            <a:r>
              <a:rPr lang="en-US" sz="1800" dirty="0">
                <a:solidFill>
                  <a:schemeClr val="bg1"/>
                </a:solidFill>
              </a:rPr>
              <a:t>Run the downloaded file</a:t>
            </a:r>
          </a:p>
          <a:p>
            <a:pPr marL="342900" indent="-342900">
              <a:buClr>
                <a:schemeClr val="dk1"/>
              </a:buClr>
              <a:buSzPts val="1100"/>
            </a:pPr>
            <a:r>
              <a:rPr lang="en-US" sz="1800" dirty="0">
                <a:solidFill>
                  <a:schemeClr val="bg1"/>
                </a:solidFill>
              </a:rPr>
              <a:t>After running the file, go to the directory C:\Program Files\MongoDB\Server\3.4\bin , run the file </a:t>
            </a:r>
            <a:r>
              <a:rPr lang="en-US" sz="1800" dirty="0" err="1">
                <a:solidFill>
                  <a:schemeClr val="bg1"/>
                </a:solidFill>
              </a:rPr>
              <a:t>mongod</a:t>
            </a:r>
            <a:r>
              <a:rPr lang="en-US" sz="1800" dirty="0">
                <a:solidFill>
                  <a:schemeClr val="bg1"/>
                </a:solidFill>
              </a:rPr>
              <a:t> to start </a:t>
            </a:r>
            <a:r>
              <a:rPr lang="en-US" sz="1800" dirty="0" err="1">
                <a:solidFill>
                  <a:schemeClr val="bg1"/>
                </a:solidFill>
              </a:rPr>
              <a:t>mongoDB</a:t>
            </a:r>
            <a:endParaRPr lang="en-US" sz="1800" dirty="0">
              <a:solidFill>
                <a:schemeClr val="bg1"/>
              </a:solidFill>
            </a:endParaRPr>
          </a:p>
          <a:p>
            <a:pPr marL="342900" indent="-342900">
              <a:buClr>
                <a:schemeClr val="dk1"/>
              </a:buClr>
              <a:buSzPts val="1100"/>
            </a:pPr>
            <a:r>
              <a:rPr lang="en-US" sz="1800" dirty="0">
                <a:solidFill>
                  <a:schemeClr val="bg1"/>
                </a:solidFill>
              </a:rPr>
              <a:t>Use address 127.0.0.1:27017 to make connection to </a:t>
            </a:r>
            <a:r>
              <a:rPr lang="en-US" sz="1800" dirty="0" err="1">
                <a:solidFill>
                  <a:schemeClr val="bg1"/>
                </a:solidFill>
              </a:rPr>
              <a:t>mongoDB</a:t>
            </a:r>
            <a:endParaRPr sz="1800" dirty="0">
              <a:solidFill>
                <a:schemeClr val="bg1"/>
              </a:solidFill>
            </a:endParaRPr>
          </a:p>
        </p:txBody>
      </p:sp>
      <p:pic>
        <p:nvPicPr>
          <p:cNvPr id="4" name="Picture 3">
            <a:extLst>
              <a:ext uri="{FF2B5EF4-FFF2-40B4-BE49-F238E27FC236}">
                <a16:creationId xmlns:a16="http://schemas.microsoft.com/office/drawing/2014/main" id="{3835AD4C-9953-4DC1-B6D3-1EA7EAB92F8A}"/>
              </a:ext>
            </a:extLst>
          </p:cNvPr>
          <p:cNvPicPr>
            <a:picLocks noChangeAspect="1"/>
          </p:cNvPicPr>
          <p:nvPr/>
        </p:nvPicPr>
        <p:blipFill>
          <a:blip r:embed="rId3"/>
          <a:stretch>
            <a:fillRect/>
          </a:stretch>
        </p:blipFill>
        <p:spPr>
          <a:xfrm>
            <a:off x="2514600" y="3542171"/>
            <a:ext cx="5832763" cy="1471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cxnSp>
        <p:nvCxnSpPr>
          <p:cNvPr id="434" name="Google Shape;434;p55"/>
          <p:cNvCxnSpPr>
            <a:cxnSpLocks/>
            <a:stCxn id="435" idx="1"/>
            <a:endCxn id="436" idx="3"/>
          </p:cNvCxnSpPr>
          <p:nvPr/>
        </p:nvCxnSpPr>
        <p:spPr>
          <a:xfrm>
            <a:off x="91239" y="2475539"/>
            <a:ext cx="8957640" cy="1307784"/>
          </a:xfrm>
          <a:prstGeom prst="straightConnector1">
            <a:avLst/>
          </a:prstGeom>
          <a:noFill/>
          <a:ln w="19050" cap="flat" cmpd="sng">
            <a:solidFill>
              <a:schemeClr val="dk2"/>
            </a:solidFill>
            <a:prstDash val="solid"/>
            <a:round/>
            <a:headEnd type="none" w="med" len="med"/>
            <a:tailEnd type="none" w="med" len="med"/>
          </a:ln>
        </p:spPr>
      </p:cxnSp>
      <p:sp>
        <p:nvSpPr>
          <p:cNvPr id="437" name="Google Shape;437;p55"/>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 features of MongoDB</a:t>
            </a:r>
            <a:endParaRPr dirty="0"/>
          </a:p>
        </p:txBody>
      </p:sp>
      <p:sp>
        <p:nvSpPr>
          <p:cNvPr id="435" name="Google Shape;435;p55"/>
          <p:cNvSpPr/>
          <p:nvPr/>
        </p:nvSpPr>
        <p:spPr>
          <a:xfrm>
            <a:off x="91239" y="1982018"/>
            <a:ext cx="1349634" cy="987042"/>
          </a:xfrm>
          <a:prstGeom prst="rect">
            <a:avLst/>
          </a:prstGeom>
          <a:solidFill>
            <a:srgbClr val="FFFFFF"/>
          </a:solidFill>
          <a:ln w="19050" cap="flat" cmpd="sng">
            <a:solidFill>
              <a:srgbClr val="A6BFA5"/>
            </a:solidFill>
            <a:prstDash val="solid"/>
            <a:round/>
            <a:headEnd type="none" w="sm" len="sm"/>
            <a:tailEnd type="none" w="sm" len="sm"/>
          </a:ln>
        </p:spPr>
        <p:txBody>
          <a:bodyPr spcFirstLastPara="1" wrap="square" lIns="91425" tIns="91425" rIns="91425" bIns="91425" anchor="ctr" anchorCtr="0">
            <a:noAutofit/>
          </a:bodyPr>
          <a:lstStyle/>
          <a:p>
            <a:r>
              <a:rPr lang="en-US" sz="1300" i="0" dirty="0">
                <a:solidFill>
                  <a:srgbClr val="222222"/>
                </a:solidFill>
                <a:effectLst/>
                <a:latin typeface="Verdana" panose="020B0604030504040204" pitchFamily="34" charset="0"/>
                <a:ea typeface="Verdana" panose="020B0604030504040204" pitchFamily="34" charset="0"/>
              </a:rPr>
              <a:t>Ad-hoc query</a:t>
            </a:r>
            <a:endParaRPr lang="en-US" sz="1300" dirty="0">
              <a:latin typeface="Verdana" panose="020B0604030504040204" pitchFamily="34" charset="0"/>
              <a:ea typeface="Verdana" panose="020B0604030504040204" pitchFamily="34" charset="0"/>
            </a:endParaRPr>
          </a:p>
          <a:p>
            <a:pPr marL="0" lvl="0" indent="0" algn="l" rtl="0">
              <a:spcBef>
                <a:spcPts val="0"/>
              </a:spcBef>
              <a:spcAft>
                <a:spcPts val="0"/>
              </a:spcAft>
              <a:buNone/>
            </a:pPr>
            <a:endParaRPr dirty="0"/>
          </a:p>
        </p:txBody>
      </p:sp>
      <p:sp>
        <p:nvSpPr>
          <p:cNvPr id="442" name="Google Shape;442;p55"/>
          <p:cNvSpPr/>
          <p:nvPr/>
        </p:nvSpPr>
        <p:spPr>
          <a:xfrm>
            <a:off x="2122147" y="2329765"/>
            <a:ext cx="1152522" cy="1084627"/>
          </a:xfrm>
          <a:prstGeom prst="rect">
            <a:avLst/>
          </a:prstGeom>
          <a:solidFill>
            <a:srgbClr val="FFFFFF"/>
          </a:solidFill>
          <a:ln w="19050" cap="flat" cmpd="sng">
            <a:solidFill>
              <a:srgbClr val="A6BF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i="0" dirty="0">
                <a:solidFill>
                  <a:srgbClr val="222222"/>
                </a:solidFill>
                <a:effectLst/>
                <a:latin typeface="Verdana" panose="020B0604030504040204" pitchFamily="34" charset="0"/>
              </a:rPr>
              <a:t>Indexing</a:t>
            </a:r>
            <a:endParaRPr dirty="0"/>
          </a:p>
        </p:txBody>
      </p:sp>
      <p:sp>
        <p:nvSpPr>
          <p:cNvPr id="443" name="Google Shape;443;p55"/>
          <p:cNvSpPr/>
          <p:nvPr/>
        </p:nvSpPr>
        <p:spPr>
          <a:xfrm>
            <a:off x="4024768" y="2624381"/>
            <a:ext cx="1210660" cy="1010100"/>
          </a:xfrm>
          <a:prstGeom prst="rect">
            <a:avLst/>
          </a:prstGeom>
          <a:solidFill>
            <a:srgbClr val="FFFFFF"/>
          </a:solidFill>
          <a:ln w="19050" cap="flat" cmpd="sng">
            <a:solidFill>
              <a:srgbClr val="A6BFA5"/>
            </a:solidFill>
            <a:prstDash val="solid"/>
            <a:round/>
            <a:headEnd type="none" w="sm" len="sm"/>
            <a:tailEnd type="none" w="sm" len="sm"/>
          </a:ln>
        </p:spPr>
        <p:txBody>
          <a:bodyPr spcFirstLastPara="1" wrap="square" lIns="91425" tIns="91425" rIns="91425" bIns="91425" anchor="ctr" anchorCtr="0">
            <a:noAutofit/>
          </a:bodyPr>
          <a:lstStyle/>
          <a:p>
            <a:pPr algn="ctr"/>
            <a:r>
              <a:rPr lang="en-US" sz="1400" i="0" dirty="0">
                <a:solidFill>
                  <a:srgbClr val="222222"/>
                </a:solidFill>
                <a:effectLst/>
                <a:latin typeface="Verdana" panose="020B0604030504040204" pitchFamily="34" charset="0"/>
              </a:rPr>
              <a:t>Replication</a:t>
            </a:r>
            <a:endParaRPr lang="en-US" sz="1400" dirty="0">
              <a:latin typeface="Montserrat"/>
              <a:ea typeface="Montserrat"/>
              <a:cs typeface="Montserrat"/>
              <a:sym typeface="Montserrat"/>
            </a:endParaRPr>
          </a:p>
          <a:p>
            <a:pPr marL="0" lvl="0" indent="0" algn="l" rtl="0">
              <a:spcBef>
                <a:spcPts val="0"/>
              </a:spcBef>
              <a:spcAft>
                <a:spcPts val="0"/>
              </a:spcAft>
              <a:buNone/>
            </a:pPr>
            <a:endParaRPr dirty="0"/>
          </a:p>
        </p:txBody>
      </p:sp>
      <p:sp>
        <p:nvSpPr>
          <p:cNvPr id="436" name="Google Shape;436;p55"/>
          <p:cNvSpPr/>
          <p:nvPr/>
        </p:nvSpPr>
        <p:spPr>
          <a:xfrm>
            <a:off x="7896358" y="3278273"/>
            <a:ext cx="1152521" cy="1010099"/>
          </a:xfrm>
          <a:prstGeom prst="rect">
            <a:avLst/>
          </a:prstGeom>
          <a:solidFill>
            <a:srgbClr val="FFFFFF"/>
          </a:solidFill>
          <a:ln w="19050" cap="flat" cmpd="sng">
            <a:solidFill>
              <a:srgbClr val="A6BF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File Storing</a:t>
            </a:r>
            <a:endParaRPr dirty="0"/>
          </a:p>
        </p:txBody>
      </p:sp>
      <p:sp>
        <p:nvSpPr>
          <p:cNvPr id="41" name="Google Shape;436;p55">
            <a:extLst>
              <a:ext uri="{FF2B5EF4-FFF2-40B4-BE49-F238E27FC236}">
                <a16:creationId xmlns:a16="http://schemas.microsoft.com/office/drawing/2014/main" id="{E630284D-88B7-4594-AAE8-BB7763F0EF54}"/>
              </a:ext>
            </a:extLst>
          </p:cNvPr>
          <p:cNvSpPr/>
          <p:nvPr/>
        </p:nvSpPr>
        <p:spPr>
          <a:xfrm>
            <a:off x="6059636" y="2969060"/>
            <a:ext cx="1152521" cy="1010100"/>
          </a:xfrm>
          <a:prstGeom prst="rect">
            <a:avLst/>
          </a:prstGeom>
          <a:solidFill>
            <a:srgbClr val="FFFFFF"/>
          </a:solidFill>
          <a:ln w="19050" cap="flat" cmpd="sng">
            <a:solidFill>
              <a:srgbClr val="A6BF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i="0" dirty="0">
                <a:solidFill>
                  <a:srgbClr val="222222"/>
                </a:solidFill>
                <a:effectLst/>
                <a:latin typeface="Verdana" panose="020B0604030504040204" pitchFamily="34" charset="0"/>
              </a:rPr>
              <a:t>Aggregation</a:t>
            </a:r>
            <a:endParaRPr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When we need MongoDB?</a:t>
            </a:r>
            <a:endParaRPr dirty="0"/>
          </a:p>
        </p:txBody>
      </p:sp>
      <p:sp>
        <p:nvSpPr>
          <p:cNvPr id="232" name="Google Shape;232;p42"/>
          <p:cNvSpPr txBox="1">
            <a:spLocks noGrp="1"/>
          </p:cNvSpPr>
          <p:nvPr>
            <p:ph type="subTitle" idx="2"/>
          </p:nvPr>
        </p:nvSpPr>
        <p:spPr>
          <a:xfrm>
            <a:off x="667675" y="2594048"/>
            <a:ext cx="2314500" cy="13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Manage and Deliver the content</a:t>
            </a:r>
            <a:endParaRPr dirty="0"/>
          </a:p>
        </p:txBody>
      </p:sp>
      <p:sp>
        <p:nvSpPr>
          <p:cNvPr id="234" name="Google Shape;234;p42"/>
          <p:cNvSpPr txBox="1">
            <a:spLocks noGrp="1"/>
          </p:cNvSpPr>
          <p:nvPr>
            <p:ph type="subTitle" idx="4"/>
          </p:nvPr>
        </p:nvSpPr>
        <p:spPr>
          <a:xfrm>
            <a:off x="3414744" y="2594048"/>
            <a:ext cx="2314500" cy="13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Mobile and Social</a:t>
            </a:r>
            <a:endParaRPr dirty="0"/>
          </a:p>
          <a:p>
            <a:pPr marL="0" lvl="0" indent="0" algn="ctr" rtl="0">
              <a:spcBef>
                <a:spcPts val="0"/>
              </a:spcBef>
              <a:spcAft>
                <a:spcPts val="1600"/>
              </a:spcAft>
              <a:buNone/>
            </a:pPr>
            <a:endParaRPr dirty="0"/>
          </a:p>
        </p:txBody>
      </p:sp>
      <p:sp>
        <p:nvSpPr>
          <p:cNvPr id="236" name="Google Shape;236;p42"/>
          <p:cNvSpPr txBox="1">
            <a:spLocks noGrp="1"/>
          </p:cNvSpPr>
          <p:nvPr>
            <p:ph type="subTitle" idx="6"/>
          </p:nvPr>
        </p:nvSpPr>
        <p:spPr>
          <a:xfrm>
            <a:off x="6161822" y="2594048"/>
            <a:ext cx="2314500" cy="13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Manage Customer’s Database</a:t>
            </a:r>
            <a:endParaRPr dirty="0"/>
          </a:p>
        </p:txBody>
      </p:sp>
      <p:cxnSp>
        <p:nvCxnSpPr>
          <p:cNvPr id="237" name="Google Shape;237;p42"/>
          <p:cNvCxnSpPr/>
          <p:nvPr/>
        </p:nvCxnSpPr>
        <p:spPr>
          <a:xfrm rot="10800000" flipH="1">
            <a:off x="6797375" y="2463986"/>
            <a:ext cx="1043400" cy="4800"/>
          </a:xfrm>
          <a:prstGeom prst="straightConnector1">
            <a:avLst/>
          </a:prstGeom>
          <a:noFill/>
          <a:ln w="19050" cap="flat" cmpd="sng">
            <a:solidFill>
              <a:srgbClr val="A6BFA5"/>
            </a:solidFill>
            <a:prstDash val="solid"/>
            <a:round/>
            <a:headEnd type="none" w="med" len="med"/>
            <a:tailEnd type="none" w="med" len="med"/>
          </a:ln>
        </p:spPr>
      </p:cxnSp>
      <p:cxnSp>
        <p:nvCxnSpPr>
          <p:cNvPr id="238" name="Google Shape;238;p42"/>
          <p:cNvCxnSpPr/>
          <p:nvPr/>
        </p:nvCxnSpPr>
        <p:spPr>
          <a:xfrm rot="10800000" flipH="1">
            <a:off x="4050213" y="2463973"/>
            <a:ext cx="1043400" cy="4800"/>
          </a:xfrm>
          <a:prstGeom prst="straightConnector1">
            <a:avLst/>
          </a:prstGeom>
          <a:noFill/>
          <a:ln w="19050" cap="flat" cmpd="sng">
            <a:solidFill>
              <a:srgbClr val="A6BFA5"/>
            </a:solidFill>
            <a:prstDash val="solid"/>
            <a:round/>
            <a:headEnd type="none" w="med" len="med"/>
            <a:tailEnd type="none" w="med" len="med"/>
          </a:ln>
        </p:spPr>
      </p:cxnSp>
      <p:cxnSp>
        <p:nvCxnSpPr>
          <p:cNvPr id="239" name="Google Shape;239;p42"/>
          <p:cNvCxnSpPr/>
          <p:nvPr/>
        </p:nvCxnSpPr>
        <p:spPr>
          <a:xfrm rot="10800000" flipH="1">
            <a:off x="1300513" y="2463973"/>
            <a:ext cx="1043400" cy="4800"/>
          </a:xfrm>
          <a:prstGeom prst="straightConnector1">
            <a:avLst/>
          </a:prstGeom>
          <a:noFill/>
          <a:ln w="19050" cap="flat" cmpd="sng">
            <a:solidFill>
              <a:srgbClr val="A6BFA5"/>
            </a:solidFill>
            <a:prstDash val="solid"/>
            <a:round/>
            <a:headEnd type="none" w="med" len="med"/>
            <a:tailEnd type="none" w="med" len="med"/>
          </a:ln>
        </p:spPr>
      </p:cxnSp>
      <p:grpSp>
        <p:nvGrpSpPr>
          <p:cNvPr id="18" name="Google Shape;9889;p81">
            <a:extLst>
              <a:ext uri="{FF2B5EF4-FFF2-40B4-BE49-F238E27FC236}">
                <a16:creationId xmlns:a16="http://schemas.microsoft.com/office/drawing/2014/main" id="{818EEDCF-4E01-4F3E-9692-B3DD9F8064B2}"/>
              </a:ext>
            </a:extLst>
          </p:cNvPr>
          <p:cNvGrpSpPr/>
          <p:nvPr/>
        </p:nvGrpSpPr>
        <p:grpSpPr>
          <a:xfrm>
            <a:off x="1567716" y="1805778"/>
            <a:ext cx="600519" cy="528120"/>
            <a:chOff x="3576626" y="1975821"/>
            <a:chExt cx="284251" cy="351694"/>
          </a:xfrm>
        </p:grpSpPr>
        <p:sp>
          <p:nvSpPr>
            <p:cNvPr id="19" name="Google Shape;9890;p81">
              <a:extLst>
                <a:ext uri="{FF2B5EF4-FFF2-40B4-BE49-F238E27FC236}">
                  <a16:creationId xmlns:a16="http://schemas.microsoft.com/office/drawing/2014/main" id="{966F3675-F5AB-4E2E-B2DB-89E1183E8998}"/>
                </a:ext>
              </a:extLst>
            </p:cNvPr>
            <p:cNvSpPr/>
            <p:nvPr/>
          </p:nvSpPr>
          <p:spPr>
            <a:xfrm>
              <a:off x="3576626" y="2145971"/>
              <a:ext cx="284251" cy="181544"/>
            </a:xfrm>
            <a:custGeom>
              <a:avLst/>
              <a:gdLst/>
              <a:ahLst/>
              <a:cxnLst/>
              <a:rect l="l" t="t" r="r" b="b"/>
              <a:pathLst>
                <a:path w="8931" h="5704" extrusionOk="0">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91;p81">
              <a:extLst>
                <a:ext uri="{FF2B5EF4-FFF2-40B4-BE49-F238E27FC236}">
                  <a16:creationId xmlns:a16="http://schemas.microsoft.com/office/drawing/2014/main" id="{8B7F0AF8-BA78-4EF7-B557-9A9A858961FD}"/>
                </a:ext>
              </a:extLst>
            </p:cNvPr>
            <p:cNvSpPr/>
            <p:nvPr/>
          </p:nvSpPr>
          <p:spPr>
            <a:xfrm>
              <a:off x="3656195" y="1975821"/>
              <a:ext cx="120149" cy="164134"/>
            </a:xfrm>
            <a:custGeom>
              <a:avLst/>
              <a:gdLst/>
              <a:ahLst/>
              <a:cxnLst/>
              <a:rect l="l" t="t" r="r" b="b"/>
              <a:pathLst>
                <a:path w="3775" h="5157" extrusionOk="0">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92;p81">
              <a:extLst>
                <a:ext uri="{FF2B5EF4-FFF2-40B4-BE49-F238E27FC236}">
                  <a16:creationId xmlns:a16="http://schemas.microsoft.com/office/drawing/2014/main" id="{12D2F4CB-B3D3-41E9-8511-468EA7597804}"/>
                </a:ext>
              </a:extLst>
            </p:cNvPr>
            <p:cNvSpPr/>
            <p:nvPr/>
          </p:nvSpPr>
          <p:spPr>
            <a:xfrm>
              <a:off x="3700149" y="2113380"/>
              <a:ext cx="32241" cy="10280"/>
            </a:xfrm>
            <a:custGeom>
              <a:avLst/>
              <a:gdLst/>
              <a:ahLst/>
              <a:cxnLst/>
              <a:rect l="l" t="t" r="r" b="b"/>
              <a:pathLst>
                <a:path w="1013" h="323" extrusionOk="0">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117;p81">
            <a:extLst>
              <a:ext uri="{FF2B5EF4-FFF2-40B4-BE49-F238E27FC236}">
                <a16:creationId xmlns:a16="http://schemas.microsoft.com/office/drawing/2014/main" id="{B66DCBC1-698D-4697-A244-6E0FCFDABBA6}"/>
              </a:ext>
            </a:extLst>
          </p:cNvPr>
          <p:cNvGrpSpPr/>
          <p:nvPr/>
        </p:nvGrpSpPr>
        <p:grpSpPr>
          <a:xfrm>
            <a:off x="4313303" y="1805779"/>
            <a:ext cx="600519" cy="537722"/>
            <a:chOff x="6188327" y="2955408"/>
            <a:chExt cx="371395" cy="272857"/>
          </a:xfrm>
        </p:grpSpPr>
        <p:sp>
          <p:nvSpPr>
            <p:cNvPr id="23" name="Google Shape;10118;p81">
              <a:extLst>
                <a:ext uri="{FF2B5EF4-FFF2-40B4-BE49-F238E27FC236}">
                  <a16:creationId xmlns:a16="http://schemas.microsoft.com/office/drawing/2014/main" id="{8C27A3BE-D573-441E-9A00-83AF8FB1BB77}"/>
                </a:ext>
              </a:extLst>
            </p:cNvPr>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9;p81">
              <a:extLst>
                <a:ext uri="{FF2B5EF4-FFF2-40B4-BE49-F238E27FC236}">
                  <a16:creationId xmlns:a16="http://schemas.microsoft.com/office/drawing/2014/main" id="{B740AF27-025B-423C-A60F-D8A3CE8237C8}"/>
                </a:ext>
              </a:extLst>
            </p:cNvPr>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806;p81">
            <a:extLst>
              <a:ext uri="{FF2B5EF4-FFF2-40B4-BE49-F238E27FC236}">
                <a16:creationId xmlns:a16="http://schemas.microsoft.com/office/drawing/2014/main" id="{D90BB652-EF50-4E16-8004-476C98C88D3C}"/>
              </a:ext>
            </a:extLst>
          </p:cNvPr>
          <p:cNvGrpSpPr/>
          <p:nvPr/>
        </p:nvGrpSpPr>
        <p:grpSpPr>
          <a:xfrm>
            <a:off x="7050452" y="1805779"/>
            <a:ext cx="517392" cy="537722"/>
            <a:chOff x="5771483" y="1515787"/>
            <a:chExt cx="357359" cy="357391"/>
          </a:xfrm>
        </p:grpSpPr>
        <p:sp>
          <p:nvSpPr>
            <p:cNvPr id="26" name="Google Shape;9807;p81">
              <a:extLst>
                <a:ext uri="{FF2B5EF4-FFF2-40B4-BE49-F238E27FC236}">
                  <a16:creationId xmlns:a16="http://schemas.microsoft.com/office/drawing/2014/main" id="{7E18A13D-68E4-4798-A5BB-13333CF56CD1}"/>
                </a:ext>
              </a:extLst>
            </p:cNvPr>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08;p81">
              <a:extLst>
                <a:ext uri="{FF2B5EF4-FFF2-40B4-BE49-F238E27FC236}">
                  <a16:creationId xmlns:a16="http://schemas.microsoft.com/office/drawing/2014/main" id="{5C3617AA-CFF4-484E-A683-9445FB402B07}"/>
                </a:ext>
              </a:extLst>
            </p:cNvPr>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809;p81">
              <a:extLst>
                <a:ext uri="{FF2B5EF4-FFF2-40B4-BE49-F238E27FC236}">
                  <a16:creationId xmlns:a16="http://schemas.microsoft.com/office/drawing/2014/main" id="{10A083A5-1C9C-45FA-8752-9D39AEEF64AA}"/>
                </a:ext>
              </a:extLst>
            </p:cNvPr>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810;p81">
              <a:extLst>
                <a:ext uri="{FF2B5EF4-FFF2-40B4-BE49-F238E27FC236}">
                  <a16:creationId xmlns:a16="http://schemas.microsoft.com/office/drawing/2014/main" id="{2F23ADFC-1791-4FE2-BE19-D85D2E2C0E24}"/>
                </a:ext>
              </a:extLst>
            </p:cNvPr>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16" name="Google Shape;561;p61">
            <a:extLst>
              <a:ext uri="{FF2B5EF4-FFF2-40B4-BE49-F238E27FC236}">
                <a16:creationId xmlns:a16="http://schemas.microsoft.com/office/drawing/2014/main" id="{BEE82146-B1A5-4FEA-B259-E9DFBADA055B}"/>
              </a:ext>
            </a:extLst>
          </p:cNvPr>
          <p:cNvSpPr txBox="1">
            <a:spLocks/>
          </p:cNvSpPr>
          <p:nvPr/>
        </p:nvSpPr>
        <p:spPr>
          <a:xfrm>
            <a:off x="174163" y="819213"/>
            <a:ext cx="3908400" cy="27621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7500"/>
              <a:buFont typeface="Playfair Display"/>
              <a:buNone/>
              <a:defRPr sz="7500" b="0" i="0" u="none" strike="noStrike" cap="none">
                <a:solidFill>
                  <a:schemeClr val="dk2"/>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2"/>
              </a:buClr>
              <a:buSzPts val="7500"/>
              <a:buFont typeface="Playfair Display"/>
              <a:buNone/>
              <a:defRPr sz="7500" b="0" i="0" u="none" strike="noStrike" cap="none">
                <a:solidFill>
                  <a:schemeClr val="dk2"/>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2"/>
              </a:buClr>
              <a:buSzPts val="7500"/>
              <a:buFont typeface="Playfair Display"/>
              <a:buNone/>
              <a:defRPr sz="7500" b="0" i="0" u="none" strike="noStrike" cap="none">
                <a:solidFill>
                  <a:schemeClr val="dk2"/>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2"/>
              </a:buClr>
              <a:buSzPts val="7500"/>
              <a:buFont typeface="Playfair Display"/>
              <a:buNone/>
              <a:defRPr sz="7500" b="0" i="0" u="none" strike="noStrike" cap="none">
                <a:solidFill>
                  <a:schemeClr val="dk2"/>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2"/>
              </a:buClr>
              <a:buSzPts val="7500"/>
              <a:buFont typeface="Playfair Display"/>
              <a:buNone/>
              <a:defRPr sz="7500" b="0" i="0" u="none" strike="noStrike" cap="none">
                <a:solidFill>
                  <a:schemeClr val="dk2"/>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2"/>
              </a:buClr>
              <a:buSzPts val="7500"/>
              <a:buFont typeface="Playfair Display"/>
              <a:buNone/>
              <a:defRPr sz="7500" b="0" i="0" u="none" strike="noStrike" cap="none">
                <a:solidFill>
                  <a:schemeClr val="dk2"/>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2"/>
              </a:buClr>
              <a:buSzPts val="7500"/>
              <a:buFont typeface="Playfair Display"/>
              <a:buNone/>
              <a:defRPr sz="7500" b="0" i="0" u="none" strike="noStrike" cap="none">
                <a:solidFill>
                  <a:schemeClr val="dk2"/>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2"/>
              </a:buClr>
              <a:buSzPts val="7500"/>
              <a:buFont typeface="Playfair Display"/>
              <a:buNone/>
              <a:defRPr sz="7500" b="0" i="0" u="none" strike="noStrike" cap="none">
                <a:solidFill>
                  <a:schemeClr val="dk2"/>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2"/>
              </a:buClr>
              <a:buSzPts val="7500"/>
              <a:buFont typeface="Playfair Display"/>
              <a:buNone/>
              <a:defRPr sz="7500" b="0" i="0" u="none" strike="noStrike" cap="none">
                <a:solidFill>
                  <a:schemeClr val="dk2"/>
                </a:solidFill>
                <a:latin typeface="Playfair Display"/>
                <a:ea typeface="Playfair Display"/>
                <a:cs typeface="Playfair Display"/>
                <a:sym typeface="Playfair Display"/>
              </a:defRPr>
            </a:lvl9pPr>
          </a:lstStyle>
          <a:p>
            <a:pPr algn="l"/>
            <a:r>
              <a:rPr lang="en-US" sz="4400" dirty="0">
                <a:solidFill>
                  <a:schemeClr val="bg1"/>
                </a:solidFill>
              </a:rPr>
              <a:t>How MongoDB work?</a:t>
            </a:r>
          </a:p>
        </p:txBody>
      </p:sp>
      <p:pic>
        <p:nvPicPr>
          <p:cNvPr id="24" name="Picture 23">
            <a:extLst>
              <a:ext uri="{FF2B5EF4-FFF2-40B4-BE49-F238E27FC236}">
                <a16:creationId xmlns:a16="http://schemas.microsoft.com/office/drawing/2014/main" id="{0E6E3FE8-4E0F-49ED-B74A-5578ADB344EB}"/>
              </a:ext>
            </a:extLst>
          </p:cNvPr>
          <p:cNvPicPr>
            <a:picLocks noChangeAspect="1"/>
          </p:cNvPicPr>
          <p:nvPr/>
        </p:nvPicPr>
        <p:blipFill>
          <a:blip r:embed="rId3"/>
          <a:stretch>
            <a:fillRect/>
          </a:stretch>
        </p:blipFill>
        <p:spPr>
          <a:xfrm>
            <a:off x="3240071" y="166255"/>
            <a:ext cx="5903930" cy="48005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7"/>
          <p:cNvSpPr/>
          <p:nvPr/>
        </p:nvSpPr>
        <p:spPr>
          <a:xfrm>
            <a:off x="5932072" y="1988925"/>
            <a:ext cx="2450100" cy="258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7"/>
          <p:cNvSpPr/>
          <p:nvPr/>
        </p:nvSpPr>
        <p:spPr>
          <a:xfrm>
            <a:off x="3345600" y="1988925"/>
            <a:ext cx="2450100" cy="258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3" name="Google Shape;523;p57"/>
          <p:cNvSpPr/>
          <p:nvPr/>
        </p:nvSpPr>
        <p:spPr>
          <a:xfrm>
            <a:off x="667500" y="1988925"/>
            <a:ext cx="2450100" cy="258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4" name="Google Shape;524;p57"/>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Disadvantages of MongoDB</a:t>
            </a:r>
            <a:endParaRPr dirty="0"/>
          </a:p>
        </p:txBody>
      </p:sp>
      <p:sp>
        <p:nvSpPr>
          <p:cNvPr id="525" name="Google Shape;525;p57"/>
          <p:cNvSpPr txBox="1">
            <a:spLocks noGrp="1"/>
          </p:cNvSpPr>
          <p:nvPr>
            <p:ph type="subTitle" idx="1"/>
          </p:nvPr>
        </p:nvSpPr>
        <p:spPr>
          <a:xfrm>
            <a:off x="6067672" y="2227111"/>
            <a:ext cx="2314500" cy="69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Unable to apply transaction models that require high accuracy due to no constraints.</a:t>
            </a:r>
            <a:endParaRPr dirty="0"/>
          </a:p>
        </p:txBody>
      </p:sp>
      <p:sp>
        <p:nvSpPr>
          <p:cNvPr id="527" name="Google Shape;527;p57"/>
          <p:cNvSpPr txBox="1">
            <a:spLocks noGrp="1"/>
          </p:cNvSpPr>
          <p:nvPr>
            <p:ph type="subTitle" idx="3"/>
          </p:nvPr>
        </p:nvSpPr>
        <p:spPr>
          <a:xfrm>
            <a:off x="3414750" y="2227111"/>
            <a:ext cx="2311800" cy="69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There is no transaction mechanism for servicing banking applications.</a:t>
            </a:r>
            <a:endParaRPr dirty="0"/>
          </a:p>
        </p:txBody>
      </p:sp>
      <p:sp>
        <p:nvSpPr>
          <p:cNvPr id="24" name="Google Shape;530;p57">
            <a:extLst>
              <a:ext uri="{FF2B5EF4-FFF2-40B4-BE49-F238E27FC236}">
                <a16:creationId xmlns:a16="http://schemas.microsoft.com/office/drawing/2014/main" id="{784D7166-6813-4EE1-B753-57A6F6BAE7B3}"/>
              </a:ext>
            </a:extLst>
          </p:cNvPr>
          <p:cNvSpPr txBox="1">
            <a:spLocks noGrp="1"/>
          </p:cNvSpPr>
          <p:nvPr>
            <p:ph type="subTitle" idx="5"/>
          </p:nvPr>
        </p:nvSpPr>
        <p:spPr>
          <a:xfrm>
            <a:off x="761828" y="2227111"/>
            <a:ext cx="2311400" cy="69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Take RAM as the focus of operation</a:t>
            </a:r>
          </a:p>
          <a:p>
            <a:pPr marL="0" lvl="0" indent="0" algn="l" rtl="0">
              <a:spcBef>
                <a:spcPts val="0"/>
              </a:spcBef>
              <a:spcAft>
                <a:spcPts val="1600"/>
              </a:spcAft>
              <a:buNone/>
            </a:pPr>
            <a:r>
              <a:rPr lang="en-US" dirty="0"/>
              <a:t>Possibility of data loss from unexpected power failure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1"/>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Advantages of MongoDB</a:t>
            </a:r>
            <a:endParaRPr dirty="0"/>
          </a:p>
        </p:txBody>
      </p:sp>
      <p:sp>
        <p:nvSpPr>
          <p:cNvPr id="220" name="Google Shape;220;p41"/>
          <p:cNvSpPr txBox="1">
            <a:spLocks noGrp="1"/>
          </p:cNvSpPr>
          <p:nvPr>
            <p:ph type="subTitle" idx="1"/>
          </p:nvPr>
        </p:nvSpPr>
        <p:spPr>
          <a:xfrm>
            <a:off x="1244988" y="1897175"/>
            <a:ext cx="3008700" cy="4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Feature</a:t>
            </a:r>
            <a:endParaRPr dirty="0"/>
          </a:p>
        </p:txBody>
      </p:sp>
      <p:sp>
        <p:nvSpPr>
          <p:cNvPr id="221" name="Google Shape;221;p41"/>
          <p:cNvSpPr txBox="1">
            <a:spLocks noGrp="1"/>
          </p:cNvSpPr>
          <p:nvPr>
            <p:ph type="subTitle" idx="2"/>
          </p:nvPr>
        </p:nvSpPr>
        <p:spPr>
          <a:xfrm>
            <a:off x="1238525" y="2595325"/>
            <a:ext cx="30087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Unstructured data storage, no constraints, integrity should be high availability, great performance and easy to expand storage.</a:t>
            </a:r>
          </a:p>
          <a:p>
            <a:pPr marL="0" lvl="0" indent="0" algn="ctr" rtl="0">
              <a:spcBef>
                <a:spcPts val="0"/>
              </a:spcBef>
              <a:spcAft>
                <a:spcPts val="0"/>
              </a:spcAft>
              <a:buNone/>
            </a:pPr>
            <a:endParaRPr dirty="0"/>
          </a:p>
        </p:txBody>
      </p:sp>
      <p:sp>
        <p:nvSpPr>
          <p:cNvPr id="222" name="Google Shape;222;p41"/>
          <p:cNvSpPr txBox="1">
            <a:spLocks noGrp="1"/>
          </p:cNvSpPr>
          <p:nvPr>
            <p:ph type="subTitle" idx="3"/>
          </p:nvPr>
        </p:nvSpPr>
        <p:spPr>
          <a:xfrm>
            <a:off x="4893617" y="1897175"/>
            <a:ext cx="3005400" cy="4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Performance</a:t>
            </a:r>
            <a:endParaRPr dirty="0"/>
          </a:p>
        </p:txBody>
      </p:sp>
      <p:sp>
        <p:nvSpPr>
          <p:cNvPr id="223" name="Google Shape;223;p41"/>
          <p:cNvSpPr txBox="1">
            <a:spLocks noGrp="1"/>
          </p:cNvSpPr>
          <p:nvPr>
            <p:ph type="subTitle" idx="4"/>
          </p:nvPr>
        </p:nvSpPr>
        <p:spPr>
          <a:xfrm>
            <a:off x="4886911" y="2595325"/>
            <a:ext cx="30087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is cached on RAM, limited access to the hard drive, so read and write speeds are high.</a:t>
            </a:r>
            <a:endParaRPr dirty="0"/>
          </a:p>
        </p:txBody>
      </p:sp>
      <p:cxnSp>
        <p:nvCxnSpPr>
          <p:cNvPr id="224" name="Google Shape;224;p41"/>
          <p:cNvCxnSpPr/>
          <p:nvPr/>
        </p:nvCxnSpPr>
        <p:spPr>
          <a:xfrm rot="10800000" flipH="1">
            <a:off x="5867900" y="2465263"/>
            <a:ext cx="1043400" cy="4800"/>
          </a:xfrm>
          <a:prstGeom prst="straightConnector1">
            <a:avLst/>
          </a:prstGeom>
          <a:noFill/>
          <a:ln w="19050" cap="flat" cmpd="sng">
            <a:solidFill>
              <a:srgbClr val="A6BFA5"/>
            </a:solidFill>
            <a:prstDash val="solid"/>
            <a:round/>
            <a:headEnd type="none" w="med" len="med"/>
            <a:tailEnd type="none" w="med" len="med"/>
          </a:ln>
        </p:spPr>
      </p:cxnSp>
      <p:cxnSp>
        <p:nvCxnSpPr>
          <p:cNvPr id="225" name="Google Shape;225;p41"/>
          <p:cNvCxnSpPr/>
          <p:nvPr/>
        </p:nvCxnSpPr>
        <p:spPr>
          <a:xfrm rot="10800000" flipH="1">
            <a:off x="2221175" y="2465250"/>
            <a:ext cx="1043400" cy="4800"/>
          </a:xfrm>
          <a:prstGeom prst="straightConnector1">
            <a:avLst/>
          </a:prstGeom>
          <a:noFill/>
          <a:ln w="19050" cap="flat" cmpd="sng">
            <a:solidFill>
              <a:srgbClr val="A6BFA5"/>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5226600" y="2377921"/>
            <a:ext cx="3262500" cy="62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ExpressJs</a:t>
            </a:r>
            <a:endParaRPr dirty="0"/>
          </a:p>
        </p:txBody>
      </p:sp>
      <p:sp>
        <p:nvSpPr>
          <p:cNvPr id="209" name="Google Shape;209;p39"/>
          <p:cNvSpPr txBox="1">
            <a:spLocks noGrp="1"/>
          </p:cNvSpPr>
          <p:nvPr>
            <p:ph type="title" idx="2"/>
          </p:nvPr>
        </p:nvSpPr>
        <p:spPr>
          <a:xfrm>
            <a:off x="5226600" y="1592817"/>
            <a:ext cx="3262500" cy="4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
        <p:nvSpPr>
          <p:cNvPr id="2" name="TextBox 1">
            <a:extLst>
              <a:ext uri="{FF2B5EF4-FFF2-40B4-BE49-F238E27FC236}">
                <a16:creationId xmlns:a16="http://schemas.microsoft.com/office/drawing/2014/main" id="{D2867A34-7159-4D88-85CC-CD9B0CCCB40C}"/>
              </a:ext>
            </a:extLst>
          </p:cNvPr>
          <p:cNvSpPr txBox="1"/>
          <p:nvPr/>
        </p:nvSpPr>
        <p:spPr>
          <a:xfrm>
            <a:off x="5226600" y="2999521"/>
            <a:ext cx="2736273" cy="523220"/>
          </a:xfrm>
          <a:prstGeom prst="rect">
            <a:avLst/>
          </a:prstGeom>
          <a:noFill/>
        </p:spPr>
        <p:txBody>
          <a:bodyPr wrap="square" rtlCol="0">
            <a:spAutoFit/>
          </a:bodyPr>
          <a:lstStyle/>
          <a:p>
            <a:r>
              <a:rPr lang="en-US" dirty="0"/>
              <a:t>Fast, unopinionated, minimalist web framework for Node.js</a:t>
            </a:r>
          </a:p>
        </p:txBody>
      </p:sp>
      <p:pic>
        <p:nvPicPr>
          <p:cNvPr id="4" name="Picture 3">
            <a:extLst>
              <a:ext uri="{FF2B5EF4-FFF2-40B4-BE49-F238E27FC236}">
                <a16:creationId xmlns:a16="http://schemas.microsoft.com/office/drawing/2014/main" id="{063EAAC8-2B30-47E7-894C-C214C4FE6943}"/>
              </a:ext>
            </a:extLst>
          </p:cNvPr>
          <p:cNvPicPr>
            <a:picLocks noChangeAspect="1"/>
          </p:cNvPicPr>
          <p:nvPr/>
        </p:nvPicPr>
        <p:blipFill>
          <a:blip r:embed="rId3"/>
          <a:stretch>
            <a:fillRect/>
          </a:stretch>
        </p:blipFill>
        <p:spPr>
          <a:xfrm>
            <a:off x="368011" y="1638620"/>
            <a:ext cx="4037283" cy="1691925"/>
          </a:xfrm>
          <a:prstGeom prst="rect">
            <a:avLst/>
          </a:prstGeom>
        </p:spPr>
      </p:pic>
    </p:spTree>
    <p:extLst>
      <p:ext uri="{BB962C8B-B14F-4D97-AF65-F5344CB8AC3E}">
        <p14:creationId xmlns:p14="http://schemas.microsoft.com/office/powerpoint/2010/main" val="386164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9"/>
        <p:cNvGrpSpPr/>
        <p:nvPr/>
      </p:nvGrpSpPr>
      <p:grpSpPr>
        <a:xfrm>
          <a:off x="0" y="0"/>
          <a:ext cx="0" cy="0"/>
          <a:chOff x="0" y="0"/>
          <a:chExt cx="0" cy="0"/>
        </a:xfrm>
      </p:grpSpPr>
      <p:sp>
        <p:nvSpPr>
          <p:cNvPr id="180" name="Google Shape;180;p35"/>
          <p:cNvSpPr txBox="1">
            <a:spLocks noGrp="1"/>
          </p:cNvSpPr>
          <p:nvPr>
            <p:ph type="title"/>
          </p:nvPr>
        </p:nvSpPr>
        <p:spPr>
          <a:xfrm>
            <a:off x="667500" y="571500"/>
            <a:ext cx="78090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topic</a:t>
            </a:r>
            <a:endParaRPr dirty="0"/>
          </a:p>
        </p:txBody>
      </p:sp>
      <p:sp>
        <p:nvSpPr>
          <p:cNvPr id="181" name="Google Shape;181;p35"/>
          <p:cNvSpPr txBox="1">
            <a:spLocks noGrp="1"/>
          </p:cNvSpPr>
          <p:nvPr>
            <p:ph type="body" idx="1"/>
          </p:nvPr>
        </p:nvSpPr>
        <p:spPr>
          <a:xfrm>
            <a:off x="667500" y="1203425"/>
            <a:ext cx="8092800" cy="3560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MEAN Stack overview</a:t>
            </a:r>
          </a:p>
          <a:p>
            <a:pPr marL="171450" lvl="0" indent="-171450" algn="l" rtl="0">
              <a:spcBef>
                <a:spcPts val="0"/>
              </a:spcBef>
              <a:spcAft>
                <a:spcPts val="0"/>
              </a:spcAft>
              <a:buClr>
                <a:schemeClr val="dk1"/>
              </a:buClr>
              <a:buSzPts val="11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Components of MEAN Stack:</a:t>
            </a:r>
          </a:p>
          <a:p>
            <a:pPr marL="628650" lvl="1" indent="-171450">
              <a:spcBef>
                <a:spcPts val="0"/>
              </a:spcBef>
              <a:buClr>
                <a:schemeClr val="dk1"/>
              </a:buClr>
              <a:buSzPts val="11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MongoDB</a:t>
            </a:r>
          </a:p>
          <a:p>
            <a:pPr marL="628650" lvl="1" indent="-171450">
              <a:spcBef>
                <a:spcPts val="0"/>
              </a:spcBef>
              <a:buClr>
                <a:schemeClr val="dk1"/>
              </a:buClr>
              <a:buSzPts val="11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Express.js</a:t>
            </a:r>
          </a:p>
          <a:p>
            <a:pPr marL="628650" lvl="1" indent="-171450">
              <a:spcBef>
                <a:spcPts val="0"/>
              </a:spcBef>
              <a:buClr>
                <a:schemeClr val="dk1"/>
              </a:buClr>
              <a:buSzPts val="11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AngularJS</a:t>
            </a:r>
          </a:p>
          <a:p>
            <a:pPr marL="628650" lvl="1" indent="-171450">
              <a:spcBef>
                <a:spcPts val="0"/>
              </a:spcBef>
              <a:buClr>
                <a:schemeClr val="dk1"/>
              </a:buClr>
              <a:buSzPts val="11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Node.js</a:t>
            </a:r>
          </a:p>
          <a:p>
            <a:pPr marL="171450" lvl="0" indent="-171450" algn="l" rtl="0">
              <a:spcBef>
                <a:spcPts val="0"/>
              </a:spcBef>
              <a:spcAft>
                <a:spcPts val="0"/>
              </a:spcAft>
              <a:buClr>
                <a:schemeClr val="dk1"/>
              </a:buClr>
              <a:buSzPts val="11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Demonstration</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animEffect transition="in" filter="fade">
                                      <p:cBhvr>
                                        <p:cTn id="7" dur="500"/>
                                        <p:tgtEl>
                                          <p:spTgt spid="1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1">
                                            <p:txEl>
                                              <p:pRg st="1" end="1"/>
                                            </p:txEl>
                                          </p:spTgt>
                                        </p:tgtEl>
                                        <p:attrNameLst>
                                          <p:attrName>style.visibility</p:attrName>
                                        </p:attrNameLst>
                                      </p:cBhvr>
                                      <p:to>
                                        <p:strVal val="visible"/>
                                      </p:to>
                                    </p:set>
                                    <p:animEffect transition="in" filter="fade">
                                      <p:cBhvr>
                                        <p:cTn id="12" dur="500"/>
                                        <p:tgtEl>
                                          <p:spTgt spid="18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1">
                                            <p:txEl>
                                              <p:pRg st="2" end="2"/>
                                            </p:txEl>
                                          </p:spTgt>
                                        </p:tgtEl>
                                        <p:attrNameLst>
                                          <p:attrName>style.visibility</p:attrName>
                                        </p:attrNameLst>
                                      </p:cBhvr>
                                      <p:to>
                                        <p:strVal val="visible"/>
                                      </p:to>
                                    </p:set>
                                    <p:animEffect transition="in" filter="fade">
                                      <p:cBhvr>
                                        <p:cTn id="15" dur="500"/>
                                        <p:tgtEl>
                                          <p:spTgt spid="18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1">
                                            <p:txEl>
                                              <p:pRg st="3" end="3"/>
                                            </p:txEl>
                                          </p:spTgt>
                                        </p:tgtEl>
                                        <p:attrNameLst>
                                          <p:attrName>style.visibility</p:attrName>
                                        </p:attrNameLst>
                                      </p:cBhvr>
                                      <p:to>
                                        <p:strVal val="visible"/>
                                      </p:to>
                                    </p:set>
                                    <p:animEffect transition="in" filter="fade">
                                      <p:cBhvr>
                                        <p:cTn id="18" dur="500"/>
                                        <p:tgtEl>
                                          <p:spTgt spid="18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1">
                                            <p:txEl>
                                              <p:pRg st="4" end="4"/>
                                            </p:txEl>
                                          </p:spTgt>
                                        </p:tgtEl>
                                        <p:attrNameLst>
                                          <p:attrName>style.visibility</p:attrName>
                                        </p:attrNameLst>
                                      </p:cBhvr>
                                      <p:to>
                                        <p:strVal val="visible"/>
                                      </p:to>
                                    </p:set>
                                    <p:animEffect transition="in" filter="fade">
                                      <p:cBhvr>
                                        <p:cTn id="21" dur="500"/>
                                        <p:tgtEl>
                                          <p:spTgt spid="18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1">
                                            <p:txEl>
                                              <p:pRg st="5" end="5"/>
                                            </p:txEl>
                                          </p:spTgt>
                                        </p:tgtEl>
                                        <p:attrNameLst>
                                          <p:attrName>style.visibility</p:attrName>
                                        </p:attrNameLst>
                                      </p:cBhvr>
                                      <p:to>
                                        <p:strVal val="visible"/>
                                      </p:to>
                                    </p:set>
                                    <p:animEffect transition="in" filter="fade">
                                      <p:cBhvr>
                                        <p:cTn id="24" dur="500"/>
                                        <p:tgtEl>
                                          <p:spTgt spid="18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1">
                                            <p:txEl>
                                              <p:pRg st="6" end="6"/>
                                            </p:txEl>
                                          </p:spTgt>
                                        </p:tgtEl>
                                        <p:attrNameLst>
                                          <p:attrName>style.visibility</p:attrName>
                                        </p:attrNameLst>
                                      </p:cBhvr>
                                      <p:to>
                                        <p:strVal val="visible"/>
                                      </p:to>
                                    </p:set>
                                    <p:animEffect transition="in" filter="fade">
                                      <p:cBhvr>
                                        <p:cTn id="29" dur="500"/>
                                        <p:tgtEl>
                                          <p:spTgt spid="1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5226600" y="1815550"/>
            <a:ext cx="2815964" cy="5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ExpressJS?</a:t>
            </a:r>
            <a:endParaRPr dirty="0"/>
          </a:p>
        </p:txBody>
      </p:sp>
      <p:sp>
        <p:nvSpPr>
          <p:cNvPr id="187" name="Google Shape;187;p36"/>
          <p:cNvSpPr txBox="1">
            <a:spLocks noGrp="1"/>
          </p:cNvSpPr>
          <p:nvPr>
            <p:ph type="subTitle" idx="1"/>
          </p:nvPr>
        </p:nvSpPr>
        <p:spPr>
          <a:xfrm>
            <a:off x="5226600" y="2305950"/>
            <a:ext cx="2607600" cy="1052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dirty="0"/>
              <a:t>Express.js is a back end web application framework for Node.js, </a:t>
            </a:r>
          </a:p>
          <a:p>
            <a:pPr marL="285750" lvl="0" indent="-285750" algn="l" rtl="0">
              <a:spcBef>
                <a:spcPts val="0"/>
              </a:spcBef>
              <a:spcAft>
                <a:spcPts val="1600"/>
              </a:spcAft>
              <a:buFont typeface="Arial" panose="020B0604020202020204" pitchFamily="34" charset="0"/>
              <a:buChar char="•"/>
            </a:pPr>
            <a:r>
              <a:rPr lang="en-US" dirty="0"/>
              <a:t>It is designed for building web applications and APIs</a:t>
            </a:r>
          </a:p>
        </p:txBody>
      </p:sp>
      <p:pic>
        <p:nvPicPr>
          <p:cNvPr id="188" name="Google Shape;188;p36"/>
          <p:cNvPicPr preferRelativeResize="0"/>
          <p:nvPr/>
        </p:nvPicPr>
        <p:blipFill rotWithShape="1">
          <a:blip r:embed="rId3">
            <a:alphaModFix/>
          </a:blip>
          <a:srcRect l="1430" r="44576"/>
          <a:stretch/>
        </p:blipFill>
        <p:spPr>
          <a:xfrm>
            <a:off x="667500" y="571500"/>
            <a:ext cx="3235155" cy="40005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8"/>
          <p:cNvSpPr txBox="1">
            <a:spLocks noGrp="1"/>
          </p:cNvSpPr>
          <p:nvPr>
            <p:ph type="title"/>
          </p:nvPr>
        </p:nvSpPr>
        <p:spPr>
          <a:xfrm>
            <a:off x="667488" y="868680"/>
            <a:ext cx="4915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How to install ExpressJS</a:t>
            </a:r>
            <a:endParaRPr dirty="0"/>
          </a:p>
        </p:txBody>
      </p:sp>
      <p:sp>
        <p:nvSpPr>
          <p:cNvPr id="201" name="Google Shape;201;p38"/>
          <p:cNvSpPr txBox="1">
            <a:spLocks noGrp="1"/>
          </p:cNvSpPr>
          <p:nvPr>
            <p:ph type="body" idx="1"/>
          </p:nvPr>
        </p:nvSpPr>
        <p:spPr>
          <a:xfrm>
            <a:off x="668313" y="1776153"/>
            <a:ext cx="4915200" cy="2803800"/>
          </a:xfrm>
          <a:prstGeom prst="rect">
            <a:avLst/>
          </a:prstGeom>
        </p:spPr>
        <p:txBody>
          <a:bodyPr spcFirstLastPara="1" wrap="square" lIns="91425" tIns="91425" rIns="91425" bIns="91425" anchor="t" anchorCtr="0">
            <a:noAutofit/>
          </a:bodyPr>
          <a:lstStyle/>
          <a:p>
            <a:pPr marL="0" marR="0" indent="0">
              <a:spcBef>
                <a:spcPts val="600"/>
              </a:spcBef>
              <a:spcAft>
                <a:spcPts val="0"/>
              </a:spcAft>
              <a:buNone/>
            </a:pPr>
            <a:r>
              <a:rPr lang="en-US" sz="1800" spc="-5" dirty="0">
                <a:solidFill>
                  <a:srgbClr val="1B1B1B"/>
                </a:solidFill>
                <a:effectLst/>
                <a:latin typeface="Open Sans" panose="020B0606030504020204" pitchFamily="34" charset="0"/>
                <a:ea typeface="Times New Roman" panose="02020603050405020304" pitchFamily="18" charset="0"/>
              </a:rPr>
              <a:t>To install </a:t>
            </a:r>
            <a:r>
              <a:rPr lang="en-US" sz="1800" spc="-5" dirty="0" err="1">
                <a:solidFill>
                  <a:srgbClr val="1B1B1B"/>
                </a:solidFill>
                <a:effectLst/>
                <a:latin typeface="Open Sans" panose="020B0606030504020204" pitchFamily="34" charset="0"/>
                <a:ea typeface="Times New Roman" panose="02020603050405020304" pitchFamily="18" charset="0"/>
              </a:rPr>
              <a:t>ExpressJs</a:t>
            </a:r>
            <a:r>
              <a:rPr lang="en-US" sz="1800" spc="-5" dirty="0">
                <a:solidFill>
                  <a:srgbClr val="1B1B1B"/>
                </a:solidFill>
                <a:effectLst/>
                <a:latin typeface="Open Sans" panose="020B0606030504020204" pitchFamily="34" charset="0"/>
                <a:ea typeface="Times New Roman" panose="02020603050405020304" pitchFamily="18" charset="0"/>
              </a:rPr>
              <a:t> you need these things:</a:t>
            </a:r>
          </a:p>
          <a:p>
            <a:pPr marL="0" marR="0" indent="0">
              <a:spcBef>
                <a:spcPts val="60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600"/>
              </a:spcAft>
              <a:buSzPts val="1000"/>
              <a:buFont typeface="+mj-lt"/>
              <a:buAutoNum type="arabicPeriod"/>
              <a:tabLst>
                <a:tab pos="457200" algn="l"/>
              </a:tabLst>
            </a:pPr>
            <a:r>
              <a:rPr lang="en-US" sz="1800" dirty="0">
                <a:solidFill>
                  <a:srgbClr val="1B1B1B"/>
                </a:solidFill>
                <a:effectLst/>
                <a:latin typeface="Open Sans" panose="020B0606030504020204" pitchFamily="34" charset="0"/>
                <a:ea typeface="Calibri" panose="020F0502020204030204" pitchFamily="34" charset="0"/>
                <a:cs typeface="Times New Roman" panose="02020603050405020304" pitchFamily="18" charset="0"/>
              </a:rPr>
              <a:t>Install NodeJS. -&gt; </a:t>
            </a:r>
            <a:r>
              <a:rPr lang="en-US" sz="1800" dirty="0">
                <a:solidFill>
                  <a:schemeClr val="bg1"/>
                </a:solidFill>
                <a:effectLst/>
                <a:latin typeface="Open Sans" panose="020B0606030504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Here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mj-lt"/>
              <a:buAutoNum type="arabicPeriod"/>
              <a:tabLst>
                <a:tab pos="457200" algn="l"/>
              </a:tabLst>
            </a:pPr>
            <a:r>
              <a:rPr lang="en-US" sz="1800" dirty="0">
                <a:solidFill>
                  <a:srgbClr val="1B1B1B"/>
                </a:solidFill>
                <a:effectLst/>
                <a:latin typeface="Open Sans" panose="020B0606030504020204" pitchFamily="34" charset="0"/>
                <a:ea typeface="Calibri" panose="020F0502020204030204" pitchFamily="34" charset="0"/>
                <a:cs typeface="Times New Roman" panose="02020603050405020304" pitchFamily="18" charset="0"/>
              </a:rPr>
              <a:t>Install NPM. -&gt; </a:t>
            </a:r>
            <a:r>
              <a:rPr lang="en-US" sz="1800" dirty="0">
                <a:solidFill>
                  <a:srgbClr val="1B1B1B"/>
                </a:solidFill>
                <a:effectLst/>
                <a:latin typeface="Open Sans" panose="020B0606030504020204" pitchFamily="34" charset="0"/>
                <a:ea typeface="Calibri" panose="020F0502020204030204" pitchFamily="34" charset="0"/>
                <a:cs typeface="Times New Roman" panose="02020603050405020304" pitchFamily="18" charset="0"/>
                <a:hlinkClick r:id="rId4"/>
              </a:rPr>
              <a:t>Here</a:t>
            </a:r>
            <a:endParaRPr lang="en-US" sz="1800" dirty="0">
              <a:solidFill>
                <a:srgbClr val="1B1B1B"/>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mj-lt"/>
              <a:buAutoNum type="arabicPeriod"/>
              <a:tabLst>
                <a:tab pos="457200" algn="l"/>
              </a:tabLst>
            </a:pPr>
            <a:r>
              <a:rPr lang="en-US" sz="1800" dirty="0">
                <a:solidFill>
                  <a:srgbClr val="1B1B1B"/>
                </a:solidFill>
                <a:effectLst/>
                <a:latin typeface="Open Sans" panose="020B0606030504020204" pitchFamily="34" charset="0"/>
                <a:ea typeface="Calibri" panose="020F0502020204030204" pitchFamily="34" charset="0"/>
                <a:cs typeface="Times New Roman" panose="02020603050405020304" pitchFamily="18" charset="0"/>
              </a:rPr>
              <a:t>After we installed Nodejs and NPM then we move to -&gt; </a:t>
            </a:r>
            <a:r>
              <a:rPr lang="en-US" sz="1800" dirty="0">
                <a:solidFill>
                  <a:schemeClr val="bg1"/>
                </a:solidFill>
                <a:effectLst/>
                <a:latin typeface="Open Sans" panose="020B060603050402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Here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1770900" y="491837"/>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ExpressJs</a:t>
            </a:r>
            <a:r>
              <a:rPr lang="en-US" dirty="0"/>
              <a:t> Architecture</a:t>
            </a:r>
            <a:endParaRPr dirty="0"/>
          </a:p>
        </p:txBody>
      </p:sp>
      <p:pic>
        <p:nvPicPr>
          <p:cNvPr id="9" name="Picture 8">
            <a:extLst>
              <a:ext uri="{FF2B5EF4-FFF2-40B4-BE49-F238E27FC236}">
                <a16:creationId xmlns:a16="http://schemas.microsoft.com/office/drawing/2014/main" id="{193EAE8F-A9FF-4D0F-AED7-FAC9641FF1D1}"/>
              </a:ext>
            </a:extLst>
          </p:cNvPr>
          <p:cNvPicPr>
            <a:picLocks noChangeAspect="1"/>
          </p:cNvPicPr>
          <p:nvPr/>
        </p:nvPicPr>
        <p:blipFill>
          <a:blip r:embed="rId3"/>
          <a:stretch>
            <a:fillRect/>
          </a:stretch>
        </p:blipFill>
        <p:spPr>
          <a:xfrm>
            <a:off x="1666784" y="1132037"/>
            <a:ext cx="7191375" cy="3362325"/>
          </a:xfrm>
          <a:prstGeom prst="rect">
            <a:avLst/>
          </a:prstGeom>
        </p:spPr>
      </p:pic>
    </p:spTree>
    <p:extLst>
      <p:ext uri="{BB962C8B-B14F-4D97-AF65-F5344CB8AC3E}">
        <p14:creationId xmlns:p14="http://schemas.microsoft.com/office/powerpoint/2010/main" val="296287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p:nvPr/>
        </p:nvSpPr>
        <p:spPr>
          <a:xfrm>
            <a:off x="4665914" y="3185820"/>
            <a:ext cx="2486100" cy="13779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49"/>
          <p:cNvSpPr/>
          <p:nvPr/>
        </p:nvSpPr>
        <p:spPr>
          <a:xfrm>
            <a:off x="1838209" y="3185820"/>
            <a:ext cx="2486100" cy="13779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9"/>
          <p:cNvSpPr/>
          <p:nvPr/>
        </p:nvSpPr>
        <p:spPr>
          <a:xfrm>
            <a:off x="3328950" y="1658400"/>
            <a:ext cx="2486100" cy="13779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9"/>
          <p:cNvSpPr/>
          <p:nvPr/>
        </p:nvSpPr>
        <p:spPr>
          <a:xfrm>
            <a:off x="5990400" y="1658400"/>
            <a:ext cx="2486100" cy="13779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9"/>
          <p:cNvSpPr/>
          <p:nvPr/>
        </p:nvSpPr>
        <p:spPr>
          <a:xfrm>
            <a:off x="667500" y="1658400"/>
            <a:ext cx="2486100" cy="1377900"/>
          </a:xfrm>
          <a:prstGeom prst="rect">
            <a:avLst/>
          </a:prstGeom>
          <a:solidFill>
            <a:srgbClr val="A6B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49"/>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 Feature of ExpressJs</a:t>
            </a:r>
            <a:endParaRPr dirty="0"/>
          </a:p>
        </p:txBody>
      </p:sp>
      <p:sp>
        <p:nvSpPr>
          <p:cNvPr id="308" name="Google Shape;308;p49"/>
          <p:cNvSpPr txBox="1">
            <a:spLocks noGrp="1"/>
          </p:cNvSpPr>
          <p:nvPr>
            <p:ph type="subTitle" idx="1"/>
          </p:nvPr>
        </p:nvSpPr>
        <p:spPr>
          <a:xfrm>
            <a:off x="667500" y="1859580"/>
            <a:ext cx="24861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Server development</a:t>
            </a:r>
            <a:endParaRPr dirty="0"/>
          </a:p>
        </p:txBody>
      </p:sp>
      <p:sp>
        <p:nvSpPr>
          <p:cNvPr id="310" name="Google Shape;310;p49"/>
          <p:cNvSpPr txBox="1">
            <a:spLocks noGrp="1"/>
          </p:cNvSpPr>
          <p:nvPr>
            <p:ph type="subTitle" idx="3"/>
          </p:nvPr>
        </p:nvSpPr>
        <p:spPr>
          <a:xfrm>
            <a:off x="3328950" y="2062380"/>
            <a:ext cx="24861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Middleware</a:t>
            </a:r>
            <a:endParaRPr dirty="0"/>
          </a:p>
        </p:txBody>
      </p:sp>
      <p:sp>
        <p:nvSpPr>
          <p:cNvPr id="312" name="Google Shape;312;p49"/>
          <p:cNvSpPr txBox="1">
            <a:spLocks noGrp="1"/>
          </p:cNvSpPr>
          <p:nvPr>
            <p:ph type="subTitle" idx="5"/>
          </p:nvPr>
        </p:nvSpPr>
        <p:spPr>
          <a:xfrm>
            <a:off x="5990400" y="2062380"/>
            <a:ext cx="24861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Routing</a:t>
            </a:r>
            <a:endParaRPr dirty="0"/>
          </a:p>
        </p:txBody>
      </p:sp>
      <p:sp>
        <p:nvSpPr>
          <p:cNvPr id="314" name="Google Shape;314;p49"/>
          <p:cNvSpPr txBox="1">
            <a:spLocks noGrp="1"/>
          </p:cNvSpPr>
          <p:nvPr>
            <p:ph type="subTitle" idx="7"/>
          </p:nvPr>
        </p:nvSpPr>
        <p:spPr>
          <a:xfrm>
            <a:off x="1838209" y="3551340"/>
            <a:ext cx="24861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Templating</a:t>
            </a:r>
            <a:endParaRPr dirty="0"/>
          </a:p>
        </p:txBody>
      </p:sp>
      <p:sp>
        <p:nvSpPr>
          <p:cNvPr id="316" name="Google Shape;316;p49"/>
          <p:cNvSpPr txBox="1">
            <a:spLocks noGrp="1"/>
          </p:cNvSpPr>
          <p:nvPr>
            <p:ph type="subTitle" idx="9"/>
          </p:nvPr>
        </p:nvSpPr>
        <p:spPr>
          <a:xfrm>
            <a:off x="4665914" y="3551340"/>
            <a:ext cx="24861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Debugging</a:t>
            </a:r>
            <a:endParaRPr dirty="0"/>
          </a:p>
        </p:txBody>
      </p:sp>
      <p:grpSp>
        <p:nvGrpSpPr>
          <p:cNvPr id="39" name="Google Shape;8883;p79">
            <a:extLst>
              <a:ext uri="{FF2B5EF4-FFF2-40B4-BE49-F238E27FC236}">
                <a16:creationId xmlns:a16="http://schemas.microsoft.com/office/drawing/2014/main" id="{B94E965F-7797-4F4F-8D23-158083074D76}"/>
              </a:ext>
            </a:extLst>
          </p:cNvPr>
          <p:cNvGrpSpPr/>
          <p:nvPr/>
        </p:nvGrpSpPr>
        <p:grpSpPr>
          <a:xfrm>
            <a:off x="1766455" y="2619216"/>
            <a:ext cx="323701" cy="339291"/>
            <a:chOff x="1958520" y="2302574"/>
            <a:chExt cx="359213" cy="327807"/>
          </a:xfrm>
        </p:grpSpPr>
        <p:sp>
          <p:nvSpPr>
            <p:cNvPr id="40" name="Google Shape;8884;p79">
              <a:extLst>
                <a:ext uri="{FF2B5EF4-FFF2-40B4-BE49-F238E27FC236}">
                  <a16:creationId xmlns:a16="http://schemas.microsoft.com/office/drawing/2014/main" id="{00D295E4-D05E-415A-ABDC-124441951E16}"/>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85;p79">
              <a:extLst>
                <a:ext uri="{FF2B5EF4-FFF2-40B4-BE49-F238E27FC236}">
                  <a16:creationId xmlns:a16="http://schemas.microsoft.com/office/drawing/2014/main" id="{57122B79-757A-48C3-81FB-B64387A5D6A1}"/>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86;p79">
              <a:extLst>
                <a:ext uri="{FF2B5EF4-FFF2-40B4-BE49-F238E27FC236}">
                  <a16:creationId xmlns:a16="http://schemas.microsoft.com/office/drawing/2014/main" id="{F6A1BBFE-7E42-4B58-8659-15E8A25DEADF}"/>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2654;p85">
            <a:extLst>
              <a:ext uri="{FF2B5EF4-FFF2-40B4-BE49-F238E27FC236}">
                <a16:creationId xmlns:a16="http://schemas.microsoft.com/office/drawing/2014/main" id="{B1B21CD7-2407-4839-8701-E27641802C98}"/>
              </a:ext>
            </a:extLst>
          </p:cNvPr>
          <p:cNvGrpSpPr/>
          <p:nvPr/>
        </p:nvGrpSpPr>
        <p:grpSpPr>
          <a:xfrm>
            <a:off x="4408457" y="2592256"/>
            <a:ext cx="327085" cy="277080"/>
            <a:chOff x="2770052" y="2009628"/>
            <a:chExt cx="327085" cy="277080"/>
          </a:xfrm>
        </p:grpSpPr>
        <p:sp>
          <p:nvSpPr>
            <p:cNvPr id="44" name="Google Shape;12655;p85">
              <a:extLst>
                <a:ext uri="{FF2B5EF4-FFF2-40B4-BE49-F238E27FC236}">
                  <a16:creationId xmlns:a16="http://schemas.microsoft.com/office/drawing/2014/main" id="{E0E3B409-51AC-4D43-8379-1BDD94500DE3}"/>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656;p85">
              <a:extLst>
                <a:ext uri="{FF2B5EF4-FFF2-40B4-BE49-F238E27FC236}">
                  <a16:creationId xmlns:a16="http://schemas.microsoft.com/office/drawing/2014/main" id="{CB34FA05-07CA-4C76-A3AA-9F47153C05E3}"/>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8882;p79">
            <a:extLst>
              <a:ext uri="{FF2B5EF4-FFF2-40B4-BE49-F238E27FC236}">
                <a16:creationId xmlns:a16="http://schemas.microsoft.com/office/drawing/2014/main" id="{2C74DB74-11DE-45CE-878A-474D4D0F2689}"/>
              </a:ext>
            </a:extLst>
          </p:cNvPr>
          <p:cNvSpPr/>
          <p:nvPr/>
        </p:nvSpPr>
        <p:spPr>
          <a:xfrm>
            <a:off x="7152014" y="2571750"/>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006;p79">
            <a:extLst>
              <a:ext uri="{FF2B5EF4-FFF2-40B4-BE49-F238E27FC236}">
                <a16:creationId xmlns:a16="http://schemas.microsoft.com/office/drawing/2014/main" id="{CB86CA03-7C31-4FED-91B8-AE220EA28C94}"/>
              </a:ext>
            </a:extLst>
          </p:cNvPr>
          <p:cNvSpPr/>
          <p:nvPr/>
        </p:nvSpPr>
        <p:spPr>
          <a:xfrm>
            <a:off x="2909591" y="4106460"/>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8980;p79">
            <a:extLst>
              <a:ext uri="{FF2B5EF4-FFF2-40B4-BE49-F238E27FC236}">
                <a16:creationId xmlns:a16="http://schemas.microsoft.com/office/drawing/2014/main" id="{613851AA-345F-46A7-ACE7-BB7912DE205F}"/>
              </a:ext>
            </a:extLst>
          </p:cNvPr>
          <p:cNvGrpSpPr/>
          <p:nvPr/>
        </p:nvGrpSpPr>
        <p:grpSpPr>
          <a:xfrm>
            <a:off x="5722371" y="4144920"/>
            <a:ext cx="373185" cy="302466"/>
            <a:chOff x="5220616" y="2791061"/>
            <a:chExt cx="373185" cy="302466"/>
          </a:xfrm>
        </p:grpSpPr>
        <p:sp>
          <p:nvSpPr>
            <p:cNvPr id="50" name="Google Shape;8981;p79">
              <a:extLst>
                <a:ext uri="{FF2B5EF4-FFF2-40B4-BE49-F238E27FC236}">
                  <a16:creationId xmlns:a16="http://schemas.microsoft.com/office/drawing/2014/main" id="{1DC3F5D1-35E5-4A59-AEB1-885A32BE78FF}"/>
                </a:ext>
              </a:extLst>
            </p:cNvPr>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982;p79">
              <a:extLst>
                <a:ext uri="{FF2B5EF4-FFF2-40B4-BE49-F238E27FC236}">
                  <a16:creationId xmlns:a16="http://schemas.microsoft.com/office/drawing/2014/main" id="{BE3D2B31-486C-478C-9004-5DC78FA607C8}"/>
                </a:ext>
              </a:extLst>
            </p:cNvPr>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983;p79">
              <a:extLst>
                <a:ext uri="{FF2B5EF4-FFF2-40B4-BE49-F238E27FC236}">
                  <a16:creationId xmlns:a16="http://schemas.microsoft.com/office/drawing/2014/main" id="{4C1274C1-8287-425E-9F80-6971E043B8A5}"/>
                </a:ext>
              </a:extLst>
            </p:cNvPr>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984;p79">
              <a:extLst>
                <a:ext uri="{FF2B5EF4-FFF2-40B4-BE49-F238E27FC236}">
                  <a16:creationId xmlns:a16="http://schemas.microsoft.com/office/drawing/2014/main" id="{D268BA1E-2B79-4377-832F-A130344699A1}"/>
                </a:ext>
              </a:extLst>
            </p:cNvPr>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85;p79">
              <a:extLst>
                <a:ext uri="{FF2B5EF4-FFF2-40B4-BE49-F238E27FC236}">
                  <a16:creationId xmlns:a16="http://schemas.microsoft.com/office/drawing/2014/main" id="{3A618A38-BD49-4596-85CA-F302462694F1}"/>
                </a:ext>
              </a:extLst>
            </p:cNvPr>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86;p79">
              <a:extLst>
                <a:ext uri="{FF2B5EF4-FFF2-40B4-BE49-F238E27FC236}">
                  <a16:creationId xmlns:a16="http://schemas.microsoft.com/office/drawing/2014/main" id="{FA777D9B-5ACC-475A-BFEA-56C236E37794}"/>
                </a:ext>
              </a:extLst>
            </p:cNvPr>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87;p79">
              <a:extLst>
                <a:ext uri="{FF2B5EF4-FFF2-40B4-BE49-F238E27FC236}">
                  <a16:creationId xmlns:a16="http://schemas.microsoft.com/office/drawing/2014/main" id="{75145D6C-F0E1-4E7A-9D94-F5026C4911F8}"/>
                </a:ext>
              </a:extLst>
            </p:cNvPr>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88;p79">
              <a:extLst>
                <a:ext uri="{FF2B5EF4-FFF2-40B4-BE49-F238E27FC236}">
                  <a16:creationId xmlns:a16="http://schemas.microsoft.com/office/drawing/2014/main" id="{EEFDC4C5-6907-462A-B141-D6B1FC68D6C1}"/>
                </a:ext>
              </a:extLst>
            </p:cNvPr>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89;p79">
              <a:extLst>
                <a:ext uri="{FF2B5EF4-FFF2-40B4-BE49-F238E27FC236}">
                  <a16:creationId xmlns:a16="http://schemas.microsoft.com/office/drawing/2014/main" id="{3D7C8DDE-1D47-480D-8C30-75465BD47E60}"/>
                </a:ext>
              </a:extLst>
            </p:cNvPr>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90;p79">
              <a:extLst>
                <a:ext uri="{FF2B5EF4-FFF2-40B4-BE49-F238E27FC236}">
                  <a16:creationId xmlns:a16="http://schemas.microsoft.com/office/drawing/2014/main" id="{1A4C519D-079E-4102-8F88-D8DAB080A7AB}"/>
                </a:ext>
              </a:extLst>
            </p:cNvPr>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91;p79">
              <a:extLst>
                <a:ext uri="{FF2B5EF4-FFF2-40B4-BE49-F238E27FC236}">
                  <a16:creationId xmlns:a16="http://schemas.microsoft.com/office/drawing/2014/main" id="{9A7B8AEF-6D9E-4876-85EB-EC5345782159}"/>
                </a:ext>
              </a:extLst>
            </p:cNvPr>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92;p79">
              <a:extLst>
                <a:ext uri="{FF2B5EF4-FFF2-40B4-BE49-F238E27FC236}">
                  <a16:creationId xmlns:a16="http://schemas.microsoft.com/office/drawing/2014/main" id="{F4721F27-8892-4C08-9A62-9CC4298A867F}"/>
                </a:ext>
              </a:extLst>
            </p:cNvPr>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93;p79">
              <a:extLst>
                <a:ext uri="{FF2B5EF4-FFF2-40B4-BE49-F238E27FC236}">
                  <a16:creationId xmlns:a16="http://schemas.microsoft.com/office/drawing/2014/main" id="{8727DCEE-DD67-45F3-AC02-E485E028671A}"/>
                </a:ext>
              </a:extLst>
            </p:cNvPr>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94;p79">
              <a:extLst>
                <a:ext uri="{FF2B5EF4-FFF2-40B4-BE49-F238E27FC236}">
                  <a16:creationId xmlns:a16="http://schemas.microsoft.com/office/drawing/2014/main" id="{1CBB3E96-2865-4F5D-8365-51E8402C960E}"/>
                </a:ext>
              </a:extLst>
            </p:cNvPr>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5;p79">
              <a:extLst>
                <a:ext uri="{FF2B5EF4-FFF2-40B4-BE49-F238E27FC236}">
                  <a16:creationId xmlns:a16="http://schemas.microsoft.com/office/drawing/2014/main" id="{5F65EFFF-3CC6-4816-AB35-E2262F9CBB9D}"/>
                </a:ext>
              </a:extLst>
            </p:cNvPr>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996;p79">
              <a:extLst>
                <a:ext uri="{FF2B5EF4-FFF2-40B4-BE49-F238E27FC236}">
                  <a16:creationId xmlns:a16="http://schemas.microsoft.com/office/drawing/2014/main" id="{34865941-5AD9-4C40-BB71-B5F8B1605A26}"/>
                </a:ext>
              </a:extLst>
            </p:cNvPr>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997;p79">
              <a:extLst>
                <a:ext uri="{FF2B5EF4-FFF2-40B4-BE49-F238E27FC236}">
                  <a16:creationId xmlns:a16="http://schemas.microsoft.com/office/drawing/2014/main" id="{BFBD20C4-604C-47C3-AEE4-EC3CDE4C5F59}"/>
                </a:ext>
              </a:extLst>
            </p:cNvPr>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998;p79">
              <a:extLst>
                <a:ext uri="{FF2B5EF4-FFF2-40B4-BE49-F238E27FC236}">
                  <a16:creationId xmlns:a16="http://schemas.microsoft.com/office/drawing/2014/main" id="{8B74B054-DC6D-42E7-AD2A-FE36DF95D4FB}"/>
                </a:ext>
              </a:extLst>
            </p:cNvPr>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4"/>
          <p:cNvSpPr txBox="1">
            <a:spLocks noGrp="1"/>
          </p:cNvSpPr>
          <p:nvPr>
            <p:ph type="ctrTitle"/>
          </p:nvPr>
        </p:nvSpPr>
        <p:spPr>
          <a:xfrm>
            <a:off x="4572000" y="1332150"/>
            <a:ext cx="3900600" cy="15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Angular</a:t>
            </a:r>
            <a:endParaRPr dirty="0">
              <a:solidFill>
                <a:srgbClr val="FFFFFF"/>
              </a:solidFill>
            </a:endParaRPr>
          </a:p>
        </p:txBody>
      </p:sp>
      <p:pic>
        <p:nvPicPr>
          <p:cNvPr id="2" name="Picture 1"/>
          <p:cNvPicPr>
            <a:picLocks noChangeAspect="1"/>
          </p:cNvPicPr>
          <p:nvPr/>
        </p:nvPicPr>
        <p:blipFill>
          <a:blip r:embed="rId3"/>
          <a:stretch>
            <a:fillRect/>
          </a:stretch>
        </p:blipFill>
        <p:spPr>
          <a:xfrm>
            <a:off x="184372" y="1332150"/>
            <a:ext cx="3191320" cy="2276793"/>
          </a:xfrm>
          <a:prstGeom prst="rect">
            <a:avLst/>
          </a:prstGeom>
        </p:spPr>
      </p:pic>
    </p:spTree>
    <p:extLst>
      <p:ext uri="{BB962C8B-B14F-4D97-AF65-F5344CB8AC3E}">
        <p14:creationId xmlns:p14="http://schemas.microsoft.com/office/powerpoint/2010/main" val="2872859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691884" y="488620"/>
            <a:ext cx="7809000" cy="640200"/>
          </a:xfrm>
          <a:prstGeom prst="rect">
            <a:avLst/>
          </a:prstGeom>
        </p:spPr>
        <p:txBody>
          <a:bodyPr spcFirstLastPara="1" wrap="square" lIns="91425" tIns="91425" rIns="91425" bIns="91425" anchor="t" anchorCtr="0">
            <a:noAutofit/>
          </a:bodyPr>
          <a:lstStyle/>
          <a:p>
            <a:pPr lvl="0">
              <a:buSzPts val="1100"/>
            </a:pPr>
            <a:r>
              <a:rPr lang="en-US" dirty="0"/>
              <a:t>Basics of an Angular Application</a:t>
            </a:r>
            <a:endParaRPr dirty="0"/>
          </a:p>
        </p:txBody>
      </p:sp>
      <p:sp>
        <p:nvSpPr>
          <p:cNvPr id="246" name="Google Shape;246;p43"/>
          <p:cNvSpPr txBox="1">
            <a:spLocks noGrp="1"/>
          </p:cNvSpPr>
          <p:nvPr>
            <p:ph type="subTitle" idx="2"/>
          </p:nvPr>
        </p:nvSpPr>
        <p:spPr>
          <a:xfrm>
            <a:off x="134112" y="1731264"/>
            <a:ext cx="2743200" cy="1706880"/>
          </a:xfrm>
          <a:prstGeom prst="rect">
            <a:avLst/>
          </a:prstGeom>
        </p:spPr>
        <p:txBody>
          <a:bodyPr spcFirstLastPara="1" wrap="square" lIns="91425" tIns="91425" rIns="91425" bIns="91425" anchor="t" anchorCtr="0">
            <a:noAutofit/>
          </a:bodyPr>
          <a:lstStyle/>
          <a:p>
            <a:pPr marL="0" lvl="0" indent="0" algn="l">
              <a:spcAft>
                <a:spcPts val="1600"/>
              </a:spcAft>
            </a:pPr>
            <a:r>
              <a:rPr lang="en-US" sz="1600" dirty="0"/>
              <a:t>Angular application is still a Single-Page Application (SPA), and thus its loading is triggered by a main request to the server. When we open any URL in our browser, the very first request is made to our server.</a:t>
            </a:r>
            <a:endParaRPr sz="1600" dirty="0"/>
          </a:p>
        </p:txBody>
      </p:sp>
      <p:pic>
        <p:nvPicPr>
          <p:cNvPr id="512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073" y="1128819"/>
            <a:ext cx="5737986" cy="34066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4"/>
          <p:cNvSpPr txBox="1">
            <a:spLocks noGrp="1"/>
          </p:cNvSpPr>
          <p:nvPr>
            <p:ph type="title"/>
          </p:nvPr>
        </p:nvSpPr>
        <p:spPr>
          <a:xfrm>
            <a:off x="5226600" y="2377921"/>
            <a:ext cx="3262500" cy="621600"/>
          </a:xfrm>
          <a:prstGeom prst="rect">
            <a:avLst/>
          </a:prstGeom>
        </p:spPr>
        <p:txBody>
          <a:bodyPr spcFirstLastPara="1" wrap="square" lIns="91425" tIns="91425" rIns="91425" bIns="91425" anchor="b" anchorCtr="0">
            <a:noAutofit/>
          </a:bodyPr>
          <a:lstStyle/>
          <a:p>
            <a:pPr lvl="0"/>
            <a:r>
              <a:rPr lang="en-US" dirty="0"/>
              <a:t>the structure of Angular CLI</a:t>
            </a:r>
            <a:endParaRPr dirty="0">
              <a:solidFill>
                <a:schemeClr val="lt1"/>
              </a:solidFill>
            </a:endParaRPr>
          </a:p>
        </p:txBody>
      </p:sp>
      <p:pic>
        <p:nvPicPr>
          <p:cNvPr id="4" name="Picture 3"/>
          <p:cNvPicPr>
            <a:picLocks noChangeAspect="1"/>
          </p:cNvPicPr>
          <p:nvPr/>
        </p:nvPicPr>
        <p:blipFill>
          <a:blip r:embed="rId3"/>
          <a:stretch>
            <a:fillRect/>
          </a:stretch>
        </p:blipFill>
        <p:spPr>
          <a:xfrm>
            <a:off x="0" y="991840"/>
            <a:ext cx="4515480" cy="27721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4"/>
          <p:cNvSpPr txBox="1">
            <a:spLocks noGrp="1"/>
          </p:cNvSpPr>
          <p:nvPr>
            <p:ph type="title"/>
          </p:nvPr>
        </p:nvSpPr>
        <p:spPr>
          <a:xfrm>
            <a:off x="4665767" y="173165"/>
            <a:ext cx="4307544" cy="777811"/>
          </a:xfrm>
          <a:prstGeom prst="rect">
            <a:avLst/>
          </a:prstGeom>
        </p:spPr>
        <p:txBody>
          <a:bodyPr spcFirstLastPara="1" wrap="square" lIns="91425" tIns="91425" rIns="91425" bIns="91425" anchor="b" anchorCtr="0">
            <a:noAutofit/>
          </a:bodyPr>
          <a:lstStyle/>
          <a:p>
            <a:pPr lvl="0"/>
            <a:r>
              <a:rPr lang="en-US" sz="2400" dirty="0"/>
              <a:t>Root HTML—index.html</a:t>
            </a:r>
            <a:endParaRPr sz="2400" dirty="0">
              <a:solidFill>
                <a:schemeClr val="lt1"/>
              </a:solidFill>
            </a:endParaRPr>
          </a:p>
        </p:txBody>
      </p:sp>
      <p:pic>
        <p:nvPicPr>
          <p:cNvPr id="2" name="Picture 1"/>
          <p:cNvPicPr>
            <a:picLocks noChangeAspect="1"/>
          </p:cNvPicPr>
          <p:nvPr/>
        </p:nvPicPr>
        <p:blipFill>
          <a:blip r:embed="rId3"/>
          <a:stretch>
            <a:fillRect/>
          </a:stretch>
        </p:blipFill>
        <p:spPr>
          <a:xfrm>
            <a:off x="4622779" y="1441133"/>
            <a:ext cx="4393522" cy="2724530"/>
          </a:xfrm>
          <a:prstGeom prst="rect">
            <a:avLst/>
          </a:prstGeom>
        </p:spPr>
      </p:pic>
      <p:pic>
        <p:nvPicPr>
          <p:cNvPr id="3" name="Picture 2"/>
          <p:cNvPicPr>
            <a:picLocks noChangeAspect="1"/>
          </p:cNvPicPr>
          <p:nvPr/>
        </p:nvPicPr>
        <p:blipFill>
          <a:blip r:embed="rId4"/>
          <a:stretch>
            <a:fillRect/>
          </a:stretch>
        </p:blipFill>
        <p:spPr>
          <a:xfrm>
            <a:off x="4780905" y="4414621"/>
            <a:ext cx="4077269" cy="362001"/>
          </a:xfrm>
          <a:prstGeom prst="rect">
            <a:avLst/>
          </a:prstGeom>
        </p:spPr>
      </p:pic>
      <p:sp>
        <p:nvSpPr>
          <p:cNvPr id="6" name="Google Shape;255;p44"/>
          <p:cNvSpPr txBox="1">
            <a:spLocks noGrp="1"/>
          </p:cNvSpPr>
          <p:nvPr>
            <p:ph type="title"/>
          </p:nvPr>
        </p:nvSpPr>
        <p:spPr>
          <a:xfrm>
            <a:off x="112055" y="148781"/>
            <a:ext cx="4307544" cy="802195"/>
          </a:xfrm>
          <a:prstGeom prst="rect">
            <a:avLst/>
          </a:prstGeom>
        </p:spPr>
        <p:txBody>
          <a:bodyPr spcFirstLastPara="1" wrap="square" lIns="91425" tIns="91425" rIns="91425" bIns="91425" anchor="b" anchorCtr="0">
            <a:noAutofit/>
          </a:bodyPr>
          <a:lstStyle/>
          <a:p>
            <a:pPr lvl="0"/>
            <a:r>
              <a:rPr lang="en-US" sz="2400" dirty="0">
                <a:solidFill>
                  <a:schemeClr val="tx1">
                    <a:lumMod val="65000"/>
                    <a:lumOff val="35000"/>
                  </a:schemeClr>
                </a:solidFill>
              </a:rPr>
              <a:t>The Entry Point—</a:t>
            </a:r>
            <a:r>
              <a:rPr lang="en-US" sz="2400" dirty="0" err="1">
                <a:solidFill>
                  <a:schemeClr val="tx1">
                    <a:lumMod val="65000"/>
                    <a:lumOff val="35000"/>
                  </a:schemeClr>
                </a:solidFill>
              </a:rPr>
              <a:t>main.ts</a:t>
            </a:r>
            <a:endParaRPr sz="2400" dirty="0">
              <a:solidFill>
                <a:schemeClr val="tx1">
                  <a:lumMod val="65000"/>
                  <a:lumOff val="35000"/>
                </a:schemeClr>
              </a:solidFill>
            </a:endParaRPr>
          </a:p>
        </p:txBody>
      </p:sp>
      <p:pic>
        <p:nvPicPr>
          <p:cNvPr id="5" name="Picture 4"/>
          <p:cNvPicPr>
            <a:picLocks noChangeAspect="1"/>
          </p:cNvPicPr>
          <p:nvPr/>
        </p:nvPicPr>
        <p:blipFill>
          <a:blip r:embed="rId5"/>
          <a:stretch>
            <a:fillRect/>
          </a:stretch>
        </p:blipFill>
        <p:spPr>
          <a:xfrm>
            <a:off x="228884" y="1441133"/>
            <a:ext cx="4057609" cy="914528"/>
          </a:xfrm>
          <a:prstGeom prst="rect">
            <a:avLst/>
          </a:prstGeom>
        </p:spPr>
      </p:pic>
      <p:pic>
        <p:nvPicPr>
          <p:cNvPr id="7" name="Picture 6"/>
          <p:cNvPicPr>
            <a:picLocks noChangeAspect="1"/>
          </p:cNvPicPr>
          <p:nvPr/>
        </p:nvPicPr>
        <p:blipFill>
          <a:blip r:embed="rId6"/>
          <a:stretch>
            <a:fillRect/>
          </a:stretch>
        </p:blipFill>
        <p:spPr>
          <a:xfrm>
            <a:off x="112055" y="2221549"/>
            <a:ext cx="3974592" cy="1771897"/>
          </a:xfrm>
          <a:prstGeom prst="rect">
            <a:avLst/>
          </a:prstGeom>
        </p:spPr>
      </p:pic>
      <p:pic>
        <p:nvPicPr>
          <p:cNvPr id="8" name="Picture 7"/>
          <p:cNvPicPr>
            <a:picLocks noChangeAspect="1"/>
          </p:cNvPicPr>
          <p:nvPr/>
        </p:nvPicPr>
        <p:blipFill>
          <a:blip r:embed="rId7"/>
          <a:stretch>
            <a:fillRect/>
          </a:stretch>
        </p:blipFill>
        <p:spPr>
          <a:xfrm>
            <a:off x="794009" y="4371653"/>
            <a:ext cx="2943636" cy="304843"/>
          </a:xfrm>
          <a:prstGeom prst="rect">
            <a:avLst/>
          </a:prstGeom>
        </p:spPr>
      </p:pic>
    </p:spTree>
    <p:extLst>
      <p:ext uri="{BB962C8B-B14F-4D97-AF65-F5344CB8AC3E}">
        <p14:creationId xmlns:p14="http://schemas.microsoft.com/office/powerpoint/2010/main" val="745861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5"/>
          <p:cNvSpPr txBox="1">
            <a:spLocks noGrp="1"/>
          </p:cNvSpPr>
          <p:nvPr>
            <p:ph type="title"/>
          </p:nvPr>
        </p:nvSpPr>
        <p:spPr>
          <a:xfrm flipH="1">
            <a:off x="0" y="182881"/>
            <a:ext cx="4572000" cy="707136"/>
          </a:xfrm>
          <a:prstGeom prst="rect">
            <a:avLst/>
          </a:prstGeom>
        </p:spPr>
        <p:txBody>
          <a:bodyPr spcFirstLastPara="1" wrap="square" lIns="91425" tIns="91425" rIns="91425" bIns="91425" anchor="b" anchorCtr="0">
            <a:noAutofit/>
          </a:bodyPr>
          <a:lstStyle/>
          <a:p>
            <a:pPr algn="l">
              <a:buSzPts val="1100"/>
            </a:pPr>
            <a:r>
              <a:rPr lang="en-US" dirty="0"/>
              <a:t>Main Module—</a:t>
            </a:r>
            <a:r>
              <a:rPr lang="en-US" dirty="0" err="1"/>
              <a:t>app.module.ts</a:t>
            </a:r>
            <a:endParaRPr dirty="0"/>
          </a:p>
        </p:txBody>
      </p:sp>
      <p:pic>
        <p:nvPicPr>
          <p:cNvPr id="3" name="Picture 2"/>
          <p:cNvPicPr>
            <a:picLocks noChangeAspect="1"/>
          </p:cNvPicPr>
          <p:nvPr/>
        </p:nvPicPr>
        <p:blipFill>
          <a:blip r:embed="rId3"/>
          <a:stretch>
            <a:fillRect/>
          </a:stretch>
        </p:blipFill>
        <p:spPr>
          <a:xfrm>
            <a:off x="0" y="1162947"/>
            <a:ext cx="4572000" cy="3524742"/>
          </a:xfrm>
          <a:prstGeom prst="rect">
            <a:avLst/>
          </a:prstGeom>
        </p:spPr>
      </p:pic>
      <p:pic>
        <p:nvPicPr>
          <p:cNvPr id="4" name="Picture 3"/>
          <p:cNvPicPr>
            <a:picLocks noChangeAspect="1"/>
          </p:cNvPicPr>
          <p:nvPr/>
        </p:nvPicPr>
        <p:blipFill>
          <a:blip r:embed="rId4"/>
          <a:stretch>
            <a:fillRect/>
          </a:stretch>
        </p:blipFill>
        <p:spPr>
          <a:xfrm>
            <a:off x="3925824" y="1800273"/>
            <a:ext cx="5218176" cy="1438476"/>
          </a:xfrm>
          <a:prstGeom prst="rect">
            <a:avLst/>
          </a:prstGeom>
        </p:spPr>
      </p:pic>
      <p:pic>
        <p:nvPicPr>
          <p:cNvPr id="5" name="Picture 4"/>
          <p:cNvPicPr>
            <a:picLocks noChangeAspect="1"/>
          </p:cNvPicPr>
          <p:nvPr/>
        </p:nvPicPr>
        <p:blipFill>
          <a:blip r:embed="rId5"/>
          <a:stretch>
            <a:fillRect/>
          </a:stretch>
        </p:blipFill>
        <p:spPr>
          <a:xfrm>
            <a:off x="3828289" y="3051073"/>
            <a:ext cx="5059679" cy="11050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p:nvPr>
        </p:nvSpPr>
        <p:spPr>
          <a:xfrm>
            <a:off x="667499" y="426252"/>
            <a:ext cx="7809000" cy="866100"/>
          </a:xfrm>
          <a:prstGeom prst="rect">
            <a:avLst/>
          </a:prstGeom>
        </p:spPr>
        <p:txBody>
          <a:bodyPr spcFirstLastPara="1" wrap="square" lIns="91425" tIns="91425" rIns="91425" bIns="91425" anchor="b" anchorCtr="0">
            <a:noAutofit/>
          </a:bodyPr>
          <a:lstStyle/>
          <a:p>
            <a:pPr lvl="0"/>
            <a:r>
              <a:rPr lang="en-US" sz="3600" dirty="0"/>
              <a:t>Root Component—</a:t>
            </a:r>
            <a:r>
              <a:rPr lang="en-US" sz="3600" dirty="0" err="1"/>
              <a:t>AppComponent</a:t>
            </a:r>
            <a:endParaRPr sz="3600" dirty="0"/>
          </a:p>
        </p:txBody>
      </p:sp>
      <p:pic>
        <p:nvPicPr>
          <p:cNvPr id="3" name="Picture 2"/>
          <p:cNvPicPr>
            <a:picLocks noChangeAspect="1"/>
          </p:cNvPicPr>
          <p:nvPr/>
        </p:nvPicPr>
        <p:blipFill>
          <a:blip r:embed="rId3"/>
          <a:stretch>
            <a:fillRect/>
          </a:stretch>
        </p:blipFill>
        <p:spPr>
          <a:xfrm>
            <a:off x="950976" y="1292352"/>
            <a:ext cx="7266431" cy="32308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4925747" y="571500"/>
            <a:ext cx="3877856" cy="7210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MEAN?</a:t>
            </a:r>
            <a:endParaRPr dirty="0"/>
          </a:p>
        </p:txBody>
      </p:sp>
      <p:sp>
        <p:nvSpPr>
          <p:cNvPr id="187" name="Google Shape;187;p36"/>
          <p:cNvSpPr txBox="1">
            <a:spLocks noGrp="1"/>
          </p:cNvSpPr>
          <p:nvPr>
            <p:ph type="subTitle" idx="1"/>
          </p:nvPr>
        </p:nvSpPr>
        <p:spPr>
          <a:xfrm>
            <a:off x="5025863" y="1535124"/>
            <a:ext cx="3877856" cy="3036876"/>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Stack is a combination of MongoDB, </a:t>
            </a:r>
            <a:r>
              <a:rPr lang="en-US" dirty="0" err="1">
                <a:latin typeface="Times New Roman" panose="02020603050405020304" pitchFamily="18" charset="0"/>
                <a:cs typeface="Times New Roman" panose="02020603050405020304" pitchFamily="18" charset="0"/>
              </a:rPr>
              <a:t>ExpressJS</a:t>
            </a:r>
            <a:r>
              <a:rPr lang="en-US" dirty="0">
                <a:latin typeface="Times New Roman" panose="02020603050405020304" pitchFamily="18" charset="0"/>
                <a:cs typeface="Times New Roman" panose="02020603050405020304" pitchFamily="18" charset="0"/>
              </a:rPr>
              <a:t>, AngularJS, NodeJS.</a:t>
            </a:r>
          </a:p>
          <a:p>
            <a:pPr marL="285750" lvl="0" indent="-285750" algn="l" rtl="0">
              <a:spcBef>
                <a:spcPts val="0"/>
              </a:spcBef>
              <a:spcAft>
                <a:spcPts val="1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MEAN is a free and open-source JavaScript software stack for building dynamic web sites and web applications.</a:t>
            </a:r>
          </a:p>
          <a:p>
            <a:pPr marL="285750" lvl="0" indent="-285750" algn="l" rtl="0">
              <a:spcBef>
                <a:spcPts val="0"/>
              </a:spcBef>
              <a:spcAft>
                <a:spcPts val="1600"/>
              </a:spcAft>
              <a:buFont typeface="Arial" panose="020B0604020202020204" pitchFamily="34" charset="0"/>
              <a:buChar char="•"/>
            </a:pP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70994FF-CA19-4164-AACB-445BED125B83}"/>
              </a:ext>
            </a:extLst>
          </p:cNvPr>
          <p:cNvPicPr>
            <a:picLocks noChangeAspect="1"/>
          </p:cNvPicPr>
          <p:nvPr/>
        </p:nvPicPr>
        <p:blipFill>
          <a:blip r:embed="rId3"/>
          <a:stretch>
            <a:fillRect/>
          </a:stretch>
        </p:blipFill>
        <p:spPr>
          <a:xfrm>
            <a:off x="0" y="1292558"/>
            <a:ext cx="4571999" cy="22772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1000"/>
                                        <p:tgtEl>
                                          <p:spTgt spid="187">
                                            <p:txEl>
                                              <p:pRg st="0" end="0"/>
                                            </p:txEl>
                                          </p:spTgt>
                                        </p:tgtEl>
                                      </p:cBhvr>
                                    </p:animEffect>
                                    <p:anim calcmode="lin" valueType="num">
                                      <p:cBhvr>
                                        <p:cTn id="8" dur="1000" fill="hold"/>
                                        <p:tgtEl>
                                          <p:spTgt spid="1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7">
                                            <p:txEl>
                                              <p:pRg st="1" end="1"/>
                                            </p:txEl>
                                          </p:spTgt>
                                        </p:tgtEl>
                                        <p:attrNameLst>
                                          <p:attrName>style.visibility</p:attrName>
                                        </p:attrNameLst>
                                      </p:cBhvr>
                                      <p:to>
                                        <p:strVal val="visible"/>
                                      </p:to>
                                    </p:set>
                                    <p:animEffect transition="in" filter="fade">
                                      <p:cBhvr>
                                        <p:cTn id="14" dur="1000"/>
                                        <p:tgtEl>
                                          <p:spTgt spid="187">
                                            <p:txEl>
                                              <p:pRg st="1" end="1"/>
                                            </p:txEl>
                                          </p:spTgt>
                                        </p:tgtEl>
                                      </p:cBhvr>
                                    </p:animEffect>
                                    <p:anim calcmode="lin" valueType="num">
                                      <p:cBhvr>
                                        <p:cTn id="15" dur="1000" fill="hold"/>
                                        <p:tgtEl>
                                          <p:spTgt spid="1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8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667500" y="559308"/>
            <a:ext cx="7809000" cy="446100"/>
          </a:xfrm>
          <a:prstGeom prst="rect">
            <a:avLst/>
          </a:prstGeom>
        </p:spPr>
        <p:txBody>
          <a:bodyPr spcFirstLastPara="1" wrap="square" lIns="91425" tIns="91425" rIns="91425" bIns="91425" anchor="t" anchorCtr="0">
            <a:noAutofit/>
          </a:bodyPr>
          <a:lstStyle/>
          <a:p>
            <a:pPr lvl="0"/>
            <a:r>
              <a:rPr lang="en-US" dirty="0"/>
              <a:t>Using New Component</a:t>
            </a:r>
            <a:endParaRPr dirty="0"/>
          </a:p>
        </p:txBody>
      </p:sp>
      <p:pic>
        <p:nvPicPr>
          <p:cNvPr id="6" name="Picture 5"/>
          <p:cNvPicPr>
            <a:picLocks noChangeAspect="1"/>
          </p:cNvPicPr>
          <p:nvPr/>
        </p:nvPicPr>
        <p:blipFill>
          <a:blip r:embed="rId3"/>
          <a:stretch>
            <a:fillRect/>
          </a:stretch>
        </p:blipFill>
        <p:spPr>
          <a:xfrm>
            <a:off x="1942733" y="1688517"/>
            <a:ext cx="5258534" cy="2200731"/>
          </a:xfrm>
          <a:prstGeom prst="rect">
            <a:avLst/>
          </a:prstGeom>
        </p:spPr>
      </p:pic>
      <p:sp>
        <p:nvSpPr>
          <p:cNvPr id="7" name="TextBox 6"/>
          <p:cNvSpPr txBox="1"/>
          <p:nvPr/>
        </p:nvSpPr>
        <p:spPr>
          <a:xfrm>
            <a:off x="1328928" y="1165297"/>
            <a:ext cx="3828288" cy="523220"/>
          </a:xfrm>
          <a:prstGeom prst="rect">
            <a:avLst/>
          </a:prstGeom>
          <a:noFill/>
        </p:spPr>
        <p:txBody>
          <a:bodyPr wrap="square" rtlCol="0">
            <a:spAutoFit/>
          </a:bodyPr>
          <a:lstStyle/>
          <a:p>
            <a:r>
              <a:rPr lang="en-US" dirty="0">
                <a:latin typeface="Playfair Display" panose="020B0604020202020204" charset="0"/>
              </a:rPr>
              <a:t>T</a:t>
            </a:r>
            <a:r>
              <a:rPr lang="en-US">
                <a:latin typeface="Playfair Display" panose="020B0604020202020204" charset="0"/>
              </a:rPr>
              <a:t>ake </a:t>
            </a:r>
            <a:r>
              <a:rPr lang="en-US" dirty="0">
                <a:latin typeface="Playfair Display" panose="020B0604020202020204" charset="0"/>
              </a:rPr>
              <a:t>a look at the generated stock-</a:t>
            </a:r>
            <a:r>
              <a:rPr lang="en-US" dirty="0" err="1">
                <a:latin typeface="Playfair Display" panose="020B0604020202020204" charset="0"/>
              </a:rPr>
              <a:t>item.component.ts</a:t>
            </a:r>
            <a:r>
              <a:rPr lang="en-US" dirty="0">
                <a:latin typeface="Playfair Display" panose="020B0604020202020204" charset="0"/>
              </a:rPr>
              <a:t> file:</a:t>
            </a:r>
          </a:p>
        </p:txBody>
      </p:sp>
      <p:pic>
        <p:nvPicPr>
          <p:cNvPr id="8" name="Picture 7"/>
          <p:cNvPicPr>
            <a:picLocks noChangeAspect="1"/>
          </p:cNvPicPr>
          <p:nvPr/>
        </p:nvPicPr>
        <p:blipFill>
          <a:blip r:embed="rId4"/>
          <a:stretch>
            <a:fillRect/>
          </a:stretch>
        </p:blipFill>
        <p:spPr>
          <a:xfrm>
            <a:off x="1328928" y="3953146"/>
            <a:ext cx="6868484" cy="61921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4"/>
          <p:cNvSpPr txBox="1">
            <a:spLocks noGrp="1"/>
          </p:cNvSpPr>
          <p:nvPr>
            <p:ph type="ctrTitle"/>
          </p:nvPr>
        </p:nvSpPr>
        <p:spPr>
          <a:xfrm>
            <a:off x="4572000" y="1332150"/>
            <a:ext cx="3900600" cy="15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NODEJS</a:t>
            </a:r>
            <a:endParaRPr dirty="0">
              <a:solidFill>
                <a:srgbClr val="FFFFFF"/>
              </a:solidFill>
            </a:endParaRPr>
          </a:p>
        </p:txBody>
      </p:sp>
      <p:pic>
        <p:nvPicPr>
          <p:cNvPr id="7170"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6041"/>
            <a:ext cx="3901440" cy="2065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4666593" y="357352"/>
            <a:ext cx="4801498" cy="1985598"/>
          </a:xfrm>
          <a:prstGeom prst="rect">
            <a:avLst/>
          </a:prstGeom>
        </p:spPr>
        <p:txBody>
          <a:bodyPr spcFirstLastPara="1" wrap="square" lIns="91425" tIns="91425" rIns="91425" bIns="91425" anchor="b" anchorCtr="0">
            <a:noAutofit/>
          </a:bodyPr>
          <a:lstStyle/>
          <a:p>
            <a:pPr marL="571500" lvl="0" indent="-571500" algn="l" rtl="0">
              <a:spcBef>
                <a:spcPts val="0"/>
              </a:spcBef>
              <a:spcAft>
                <a:spcPts val="0"/>
              </a:spcAft>
              <a:buFont typeface="Arial" panose="020B0604020202020204" pitchFamily="34" charset="0"/>
              <a:buChar char="•"/>
            </a:pPr>
            <a:r>
              <a:rPr lang="en-US" dirty="0"/>
              <a:t>Node authentication</a:t>
            </a:r>
            <a:endParaRPr dirty="0"/>
          </a:p>
        </p:txBody>
      </p:sp>
      <p:pic>
        <p:nvPicPr>
          <p:cNvPr id="2" name="Picture 1"/>
          <p:cNvPicPr>
            <a:picLocks noChangeAspect="1"/>
          </p:cNvPicPr>
          <p:nvPr/>
        </p:nvPicPr>
        <p:blipFill>
          <a:blip r:embed="rId3"/>
          <a:stretch>
            <a:fillRect/>
          </a:stretch>
        </p:blipFill>
        <p:spPr>
          <a:xfrm>
            <a:off x="1" y="489408"/>
            <a:ext cx="4560424" cy="349228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5" name="Google Shape;186;p36"/>
          <p:cNvSpPr txBox="1">
            <a:spLocks/>
          </p:cNvSpPr>
          <p:nvPr/>
        </p:nvSpPr>
        <p:spPr>
          <a:xfrm>
            <a:off x="175616" y="92597"/>
            <a:ext cx="4801498" cy="787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Playfair Display SemiBold"/>
                <a:ea typeface="Playfair Display SemiBold"/>
                <a:cs typeface="Playfair Display SemiBold"/>
                <a:sym typeface="Playfair Display SemiBold"/>
              </a:defRPr>
            </a:lvl1pPr>
            <a:lvl2pPr marR="0" lvl="1"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9pPr>
          </a:lstStyle>
          <a:p>
            <a:pPr marL="342900" indent="-342900">
              <a:buFont typeface="Arial" panose="020B0604020202020204" pitchFamily="34" charset="0"/>
              <a:buChar char="•"/>
            </a:pPr>
            <a:r>
              <a:rPr lang="en-US" sz="2400" dirty="0"/>
              <a:t>token based authentication</a:t>
            </a:r>
          </a:p>
        </p:txBody>
      </p:sp>
      <p:pic>
        <p:nvPicPr>
          <p:cNvPr id="1026"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96" r="-296" b="7596"/>
          <a:stretch/>
        </p:blipFill>
        <p:spPr bwMode="auto">
          <a:xfrm>
            <a:off x="717630" y="995424"/>
            <a:ext cx="7828159" cy="38196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5" name="Google Shape;186;p36"/>
          <p:cNvSpPr txBox="1">
            <a:spLocks/>
          </p:cNvSpPr>
          <p:nvPr/>
        </p:nvSpPr>
        <p:spPr>
          <a:xfrm>
            <a:off x="221914" y="1"/>
            <a:ext cx="5195037" cy="8102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Playfair Display SemiBold"/>
                <a:ea typeface="Playfair Display SemiBold"/>
                <a:cs typeface="Playfair Display SemiBold"/>
                <a:sym typeface="Playfair Display SemiBold"/>
              </a:defRPr>
            </a:lvl1pPr>
            <a:lvl2pPr marR="0" lvl="1"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9pPr>
          </a:lstStyle>
          <a:p>
            <a:pPr marL="342900" indent="-342900">
              <a:buFont typeface="Arial" panose="020B0604020202020204" pitchFamily="34" charset="0"/>
              <a:buChar char="•"/>
            </a:pPr>
            <a:r>
              <a:rPr lang="en-US" sz="2400" dirty="0"/>
              <a:t>Server Based Authentication (Traditional Method)</a:t>
            </a:r>
          </a:p>
        </p:txBody>
      </p:sp>
      <p:pic>
        <p:nvPicPr>
          <p:cNvPr id="4" name="Picture 3">
            <a:extLst>
              <a:ext uri="{FF2B5EF4-FFF2-40B4-BE49-F238E27FC236}">
                <a16:creationId xmlns:a16="http://schemas.microsoft.com/office/drawing/2014/main" id="{EBC30905-8470-4F61-8B2A-06371D8E144C}"/>
              </a:ext>
            </a:extLst>
          </p:cNvPr>
          <p:cNvPicPr>
            <a:picLocks noChangeAspect="1"/>
          </p:cNvPicPr>
          <p:nvPr/>
        </p:nvPicPr>
        <p:blipFill>
          <a:blip r:embed="rId3"/>
          <a:stretch>
            <a:fillRect/>
          </a:stretch>
        </p:blipFill>
        <p:spPr>
          <a:xfrm>
            <a:off x="1296364" y="810229"/>
            <a:ext cx="6088284" cy="4201609"/>
          </a:xfrm>
          <a:prstGeom prst="rect">
            <a:avLst/>
          </a:prstGeom>
        </p:spPr>
      </p:pic>
    </p:spTree>
    <p:extLst>
      <p:ext uri="{BB962C8B-B14F-4D97-AF65-F5344CB8AC3E}">
        <p14:creationId xmlns:p14="http://schemas.microsoft.com/office/powerpoint/2010/main" val="221671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6;p36"/>
          <p:cNvSpPr txBox="1">
            <a:spLocks/>
          </p:cNvSpPr>
          <p:nvPr/>
        </p:nvSpPr>
        <p:spPr>
          <a:xfrm>
            <a:off x="221914" y="1"/>
            <a:ext cx="5195037" cy="8102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Playfair Display SemiBold"/>
                <a:ea typeface="Playfair Display SemiBold"/>
                <a:cs typeface="Playfair Display SemiBold"/>
                <a:sym typeface="Playfair Display SemiBold"/>
              </a:defRPr>
            </a:lvl1pPr>
            <a:lvl2pPr marR="0" lvl="1"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400"/>
              <a:buFont typeface="Montserrat"/>
              <a:buNone/>
              <a:defRPr sz="1400" b="1" i="0" u="none" strike="noStrike" cap="none">
                <a:solidFill>
                  <a:schemeClr val="dk1"/>
                </a:solidFill>
                <a:latin typeface="Montserrat"/>
                <a:ea typeface="Montserrat"/>
                <a:cs typeface="Montserrat"/>
                <a:sym typeface="Montserrat"/>
              </a:defRPr>
            </a:lvl9pPr>
          </a:lstStyle>
          <a:p>
            <a:pPr marL="342900" indent="-342900">
              <a:buFont typeface="Arial" panose="020B0604020202020204" pitchFamily="34" charset="0"/>
              <a:buChar char="•"/>
            </a:pPr>
            <a:r>
              <a:rPr lang="en-US" sz="2400" dirty="0"/>
              <a:t>Server Based Authentication (Traditional Method)</a:t>
            </a:r>
          </a:p>
        </p:txBody>
      </p:sp>
      <p:sp>
        <p:nvSpPr>
          <p:cNvPr id="5" name="Rectangle 4"/>
          <p:cNvSpPr/>
          <p:nvPr/>
        </p:nvSpPr>
        <p:spPr>
          <a:xfrm>
            <a:off x="306730" y="1104675"/>
            <a:ext cx="3327722" cy="3046988"/>
          </a:xfrm>
          <a:prstGeom prst="rect">
            <a:avLst/>
          </a:prstGeom>
        </p:spPr>
        <p:txBody>
          <a:bodyPr wrap="square">
            <a:spAutoFit/>
          </a:bodyPr>
          <a:lstStyle/>
          <a:p>
            <a:r>
              <a:rPr lang="en-US" sz="1600" dirty="0">
                <a:latin typeface="Playfair Display" panose="020B0604020202020204" charset="0"/>
              </a:rPr>
              <a:t>HTTP protocol is stateless, if we authenticate a user with a username and password, then on the next request, our application won’t know who we are. </a:t>
            </a:r>
          </a:p>
          <a:p>
            <a:pPr>
              <a:buFont typeface="Wingdings" panose="05000000000000000000" pitchFamily="2" charset="2"/>
              <a:buChar char="è"/>
            </a:pPr>
            <a:r>
              <a:rPr lang="en-US" sz="1600" dirty="0">
                <a:latin typeface="Playfair Display" panose="020B0604020202020204" charset="0"/>
              </a:rPr>
              <a:t>We would have to authenticate again</a:t>
            </a:r>
          </a:p>
          <a:p>
            <a:r>
              <a:rPr lang="en-US" sz="1600" dirty="0">
                <a:latin typeface="Playfair Display" panose="020B0604020202020204" charset="0"/>
              </a:rPr>
              <a:t>Problem:</a:t>
            </a:r>
          </a:p>
          <a:p>
            <a:pPr lvl="1"/>
            <a:r>
              <a:rPr lang="en-US" sz="1600" dirty="0">
                <a:latin typeface="Playfair Display" panose="020B0604020202020204" charset="0"/>
              </a:rPr>
              <a:t>Session</a:t>
            </a:r>
          </a:p>
          <a:p>
            <a:pPr lvl="1"/>
            <a:r>
              <a:rPr lang="en-US" sz="1600" dirty="0">
                <a:latin typeface="Playfair Display" panose="020B0604020202020204" charset="0"/>
              </a:rPr>
              <a:t>Scalability</a:t>
            </a:r>
          </a:p>
          <a:p>
            <a:pPr lvl="1"/>
            <a:r>
              <a:rPr lang="en-US" sz="1600" dirty="0">
                <a:latin typeface="Playfair Display" panose="020B0604020202020204" charset="0"/>
              </a:rPr>
              <a:t>CORS</a:t>
            </a:r>
          </a:p>
          <a:p>
            <a:pPr lvl="1"/>
            <a:r>
              <a:rPr lang="en-US" sz="1600" dirty="0">
                <a:latin typeface="Playfair Display" panose="020B0604020202020204" charset="0"/>
              </a:rPr>
              <a:t>CSRF- cross-site request forgery</a:t>
            </a:r>
          </a:p>
        </p:txBody>
      </p:sp>
      <p:pic>
        <p:nvPicPr>
          <p:cNvPr id="2050"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956" y="957436"/>
            <a:ext cx="5678044" cy="334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557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4618299" y="185195"/>
            <a:ext cx="4525701" cy="1726306"/>
          </a:xfrm>
          <a:prstGeom prst="rect">
            <a:avLst/>
          </a:prstGeom>
        </p:spPr>
        <p:txBody>
          <a:bodyPr spcFirstLastPara="1" wrap="square" lIns="91425" tIns="91425" rIns="91425" bIns="91425" anchor="b" anchorCtr="0">
            <a:noAutofit/>
          </a:bodyPr>
          <a:lstStyle/>
          <a:p>
            <a:pPr lvl="0"/>
            <a:r>
              <a:rPr lang="en-US" sz="3600" dirty="0"/>
              <a:t>Token Based Authentication Works</a:t>
            </a:r>
            <a:endParaRPr sz="3600" dirty="0"/>
          </a:p>
        </p:txBody>
      </p:sp>
      <p:sp>
        <p:nvSpPr>
          <p:cNvPr id="3" name="Rectangle 2"/>
          <p:cNvSpPr/>
          <p:nvPr/>
        </p:nvSpPr>
        <p:spPr>
          <a:xfrm>
            <a:off x="4595149" y="1911501"/>
            <a:ext cx="4444679" cy="1200329"/>
          </a:xfrm>
          <a:prstGeom prst="rect">
            <a:avLst/>
          </a:prstGeom>
        </p:spPr>
        <p:txBody>
          <a:bodyPr wrap="square">
            <a:spAutoFit/>
          </a:bodyPr>
          <a:lstStyle/>
          <a:p>
            <a:pPr marL="285750" indent="-285750">
              <a:buFont typeface="Arial" panose="020B0604020202020204" pitchFamily="34" charset="0"/>
              <a:buChar char="•"/>
            </a:pPr>
            <a:r>
              <a:rPr lang="en-US" sz="1800" dirty="0">
                <a:latin typeface="Playfair Display" panose="020B0604020202020204" charset="0"/>
              </a:rPr>
              <a:t>Token based authentication is stateless.  Not storing any information about our user on the server or in a session.</a:t>
            </a:r>
          </a:p>
        </p:txBody>
      </p:sp>
      <p:pic>
        <p:nvPicPr>
          <p:cNvPr id="4098" name="Picture 2" descr="https://1.bp.blogspot.com/-5C7E7LEwX2A/XBPFDI7Y0jI/AAAAAAAAH7o/rfWkNyOw49IIUK4x9FS4329jHnkJ5QXbACLcBGAs/s1600/Cookie-v-Token-Diagram-v1-3-1024x5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4" y="856527"/>
            <a:ext cx="4409953" cy="37270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150471" y="334170"/>
            <a:ext cx="4653023" cy="705641"/>
          </a:xfrm>
          <a:prstGeom prst="rect">
            <a:avLst/>
          </a:prstGeom>
        </p:spPr>
        <p:txBody>
          <a:bodyPr spcFirstLastPara="1" wrap="square" lIns="91425" tIns="91425" rIns="91425" bIns="91425" anchor="b" anchorCtr="0">
            <a:noAutofit/>
          </a:bodyPr>
          <a:lstStyle/>
          <a:p>
            <a:pPr lvl="0"/>
            <a:r>
              <a:rPr lang="en-US" sz="2200" dirty="0">
                <a:solidFill>
                  <a:schemeClr val="accent4">
                    <a:lumMod val="90000"/>
                  </a:schemeClr>
                </a:solidFill>
              </a:rPr>
              <a:t>Token Based Authentication Works</a:t>
            </a:r>
            <a:endParaRPr sz="2200" dirty="0">
              <a:solidFill>
                <a:schemeClr val="accent4">
                  <a:lumMod val="90000"/>
                </a:schemeClr>
              </a:solidFill>
            </a:endParaRPr>
          </a:p>
        </p:txBody>
      </p:sp>
      <p:sp>
        <p:nvSpPr>
          <p:cNvPr id="2" name="Rectangle 1"/>
          <p:cNvSpPr/>
          <p:nvPr/>
        </p:nvSpPr>
        <p:spPr>
          <a:xfrm>
            <a:off x="46299" y="1126670"/>
            <a:ext cx="4572000" cy="3139321"/>
          </a:xfrm>
          <a:prstGeom prst="rect">
            <a:avLst/>
          </a:prstGeom>
        </p:spPr>
        <p:txBody>
          <a:bodyPr>
            <a:spAutoFit/>
          </a:bodyPr>
          <a:lstStyle/>
          <a:p>
            <a:pPr marL="0" indent="0">
              <a:buNone/>
            </a:pPr>
            <a:r>
              <a:rPr lang="en-US" sz="2200" dirty="0">
                <a:latin typeface="Playfair Display" panose="020B0604020202020204" charset="0"/>
              </a:rPr>
              <a:t>1. User Requests Access with Username / Password</a:t>
            </a:r>
          </a:p>
          <a:p>
            <a:pPr marL="0" indent="0">
              <a:buNone/>
            </a:pPr>
            <a:r>
              <a:rPr lang="en-US" sz="2200" dirty="0">
                <a:latin typeface="Playfair Display" panose="020B0604020202020204" charset="0"/>
              </a:rPr>
              <a:t>2. Application validates credentials</a:t>
            </a:r>
          </a:p>
          <a:p>
            <a:pPr marL="0" indent="0">
              <a:buNone/>
            </a:pPr>
            <a:r>
              <a:rPr lang="en-US" sz="2200" dirty="0">
                <a:latin typeface="Playfair Display" panose="020B0604020202020204" charset="0"/>
              </a:rPr>
              <a:t>3. Application provides a signed token to the client</a:t>
            </a:r>
          </a:p>
          <a:p>
            <a:pPr marL="0" indent="0">
              <a:buNone/>
            </a:pPr>
            <a:r>
              <a:rPr lang="en-US" sz="2200" dirty="0">
                <a:latin typeface="Playfair Display" panose="020B0604020202020204" charset="0"/>
              </a:rPr>
              <a:t>4. Client stores that token and sends it along with every request</a:t>
            </a:r>
          </a:p>
          <a:p>
            <a:pPr marL="0" indent="0">
              <a:buNone/>
            </a:pPr>
            <a:r>
              <a:rPr lang="en-US" sz="2200" dirty="0">
                <a:latin typeface="Playfair Display" panose="020B0604020202020204" charset="0"/>
              </a:rPr>
              <a:t>5. Server verifies token and responds with data</a:t>
            </a:r>
          </a:p>
        </p:txBody>
      </p:sp>
      <p:pic>
        <p:nvPicPr>
          <p:cNvPr id="7" name="Picture 6">
            <a:extLst>
              <a:ext uri="{FF2B5EF4-FFF2-40B4-BE49-F238E27FC236}">
                <a16:creationId xmlns:a16="http://schemas.microsoft.com/office/drawing/2014/main" id="{D950E6CB-4ACB-42E9-9DD3-FB24B01BFDA4}"/>
              </a:ext>
            </a:extLst>
          </p:cNvPr>
          <p:cNvPicPr>
            <a:picLocks noChangeAspect="1"/>
          </p:cNvPicPr>
          <p:nvPr/>
        </p:nvPicPr>
        <p:blipFill>
          <a:blip r:embed="rId3"/>
          <a:stretch>
            <a:fillRect/>
          </a:stretch>
        </p:blipFill>
        <p:spPr>
          <a:xfrm>
            <a:off x="4706112" y="146304"/>
            <a:ext cx="4340352" cy="4852416"/>
          </a:xfrm>
          <a:prstGeom prst="rect">
            <a:avLst/>
          </a:prstGeom>
        </p:spPr>
      </p:pic>
    </p:spTree>
    <p:extLst>
      <p:ext uri="{BB962C8B-B14F-4D97-AF65-F5344CB8AC3E}">
        <p14:creationId xmlns:p14="http://schemas.microsoft.com/office/powerpoint/2010/main" val="3823673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Rectangle 3"/>
          <p:cNvSpPr/>
          <p:nvPr/>
        </p:nvSpPr>
        <p:spPr>
          <a:xfrm>
            <a:off x="359551" y="369606"/>
            <a:ext cx="6112571" cy="707886"/>
          </a:xfrm>
          <a:prstGeom prst="rect">
            <a:avLst/>
          </a:prstGeom>
        </p:spPr>
        <p:txBody>
          <a:bodyPr wrap="none">
            <a:spAutoFit/>
          </a:bodyPr>
          <a:lstStyle/>
          <a:p>
            <a:r>
              <a:rPr lang="en-US" sz="4000" dirty="0">
                <a:solidFill>
                  <a:schemeClr val="bg1"/>
                </a:solidFill>
              </a:rPr>
              <a:t>JSON Web Tokens (JWT)</a:t>
            </a:r>
          </a:p>
        </p:txBody>
      </p:sp>
      <p:sp>
        <p:nvSpPr>
          <p:cNvPr id="7" name="Content Placeholder 2">
            <a:extLst>
              <a:ext uri="{FF2B5EF4-FFF2-40B4-BE49-F238E27FC236}">
                <a16:creationId xmlns:a16="http://schemas.microsoft.com/office/drawing/2014/main" id="{13781605-FAB0-4336-96BA-50B1FE607C9D}"/>
              </a:ext>
            </a:extLst>
          </p:cNvPr>
          <p:cNvSpPr txBox="1">
            <a:spLocks/>
          </p:cNvSpPr>
          <p:nvPr/>
        </p:nvSpPr>
        <p:spPr>
          <a:xfrm>
            <a:off x="-161544" y="1077492"/>
            <a:ext cx="9073896" cy="405079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292100" algn="l" rtl="0">
              <a:lnSpc>
                <a:spcPct val="115000"/>
              </a:lnSpc>
              <a:spcBef>
                <a:spcPts val="1600"/>
              </a:spcBef>
              <a:spcAft>
                <a:spcPts val="0"/>
              </a:spcAft>
              <a:buClr>
                <a:schemeClr val="lt1"/>
              </a:buClr>
              <a:buSzPts val="1000"/>
              <a:buFont typeface="Montserrat"/>
              <a:buChar char="○"/>
              <a:defRPr sz="1000" b="0" i="0" u="none" strike="noStrike" cap="none">
                <a:solidFill>
                  <a:schemeClr val="lt1"/>
                </a:solidFill>
                <a:latin typeface="Montserrat"/>
                <a:ea typeface="Montserrat"/>
                <a:cs typeface="Montserrat"/>
                <a:sym typeface="Montserrat"/>
              </a:defRPr>
            </a:lvl2pPr>
            <a:lvl3pPr marL="1371600" marR="0" lvl="2" indent="-292100" algn="l" rtl="0">
              <a:lnSpc>
                <a:spcPct val="115000"/>
              </a:lnSpc>
              <a:spcBef>
                <a:spcPts val="1600"/>
              </a:spcBef>
              <a:spcAft>
                <a:spcPts val="0"/>
              </a:spcAft>
              <a:buClr>
                <a:schemeClr val="lt1"/>
              </a:buClr>
              <a:buSzPts val="1000"/>
              <a:buFont typeface="Montserrat"/>
              <a:buChar char="■"/>
              <a:defRPr sz="1000" b="0" i="0" u="none" strike="noStrike" cap="none">
                <a:solidFill>
                  <a:schemeClr val="lt1"/>
                </a:solidFill>
                <a:latin typeface="Montserrat"/>
                <a:ea typeface="Montserrat"/>
                <a:cs typeface="Montserrat"/>
                <a:sym typeface="Montserrat"/>
              </a:defRPr>
            </a:lvl3pPr>
            <a:lvl4pPr marL="1828800" marR="0" lvl="3" indent="-292100" algn="l" rtl="0">
              <a:lnSpc>
                <a:spcPct val="115000"/>
              </a:lnSpc>
              <a:spcBef>
                <a:spcPts val="1600"/>
              </a:spcBef>
              <a:spcAft>
                <a:spcPts val="0"/>
              </a:spcAft>
              <a:buClr>
                <a:schemeClr val="lt1"/>
              </a:buClr>
              <a:buSzPts val="1000"/>
              <a:buFont typeface="Montserrat"/>
              <a:buChar char="●"/>
              <a:defRPr sz="1000" b="0" i="0" u="none" strike="noStrike" cap="none">
                <a:solidFill>
                  <a:schemeClr val="lt1"/>
                </a:solidFill>
                <a:latin typeface="Montserrat"/>
                <a:ea typeface="Montserrat"/>
                <a:cs typeface="Montserrat"/>
                <a:sym typeface="Montserrat"/>
              </a:defRPr>
            </a:lvl4pPr>
            <a:lvl5pPr marL="2286000" marR="0" lvl="4" indent="-292100" algn="l" rtl="0">
              <a:lnSpc>
                <a:spcPct val="115000"/>
              </a:lnSpc>
              <a:spcBef>
                <a:spcPts val="1600"/>
              </a:spcBef>
              <a:spcAft>
                <a:spcPts val="0"/>
              </a:spcAft>
              <a:buClr>
                <a:schemeClr val="lt1"/>
              </a:buClr>
              <a:buSzPts val="1000"/>
              <a:buFont typeface="Montserrat"/>
              <a:buChar char="○"/>
              <a:defRPr sz="1000" b="0" i="0" u="none" strike="noStrike" cap="none">
                <a:solidFill>
                  <a:schemeClr val="lt1"/>
                </a:solidFill>
                <a:latin typeface="Montserrat"/>
                <a:ea typeface="Montserrat"/>
                <a:cs typeface="Montserrat"/>
                <a:sym typeface="Montserrat"/>
              </a:defRPr>
            </a:lvl5pPr>
            <a:lvl6pPr marL="2743200" marR="0" lvl="5" indent="-292100" algn="l" rtl="0">
              <a:lnSpc>
                <a:spcPct val="115000"/>
              </a:lnSpc>
              <a:spcBef>
                <a:spcPts val="1600"/>
              </a:spcBef>
              <a:spcAft>
                <a:spcPts val="0"/>
              </a:spcAft>
              <a:buClr>
                <a:schemeClr val="lt1"/>
              </a:buClr>
              <a:buSzPts val="1000"/>
              <a:buFont typeface="Montserrat"/>
              <a:buChar char="■"/>
              <a:defRPr sz="1000" b="0" i="0" u="none" strike="noStrike" cap="none">
                <a:solidFill>
                  <a:schemeClr val="lt1"/>
                </a:solidFill>
                <a:latin typeface="Montserrat"/>
                <a:ea typeface="Montserrat"/>
                <a:cs typeface="Montserrat"/>
                <a:sym typeface="Montserrat"/>
              </a:defRPr>
            </a:lvl6pPr>
            <a:lvl7pPr marL="3200400" marR="0" lvl="6" indent="-292100" algn="l" rtl="0">
              <a:lnSpc>
                <a:spcPct val="115000"/>
              </a:lnSpc>
              <a:spcBef>
                <a:spcPts val="1600"/>
              </a:spcBef>
              <a:spcAft>
                <a:spcPts val="0"/>
              </a:spcAft>
              <a:buClr>
                <a:schemeClr val="lt1"/>
              </a:buClr>
              <a:buSzPts val="1000"/>
              <a:buFont typeface="Montserrat"/>
              <a:buChar char="●"/>
              <a:defRPr sz="1000" b="0" i="0" u="none" strike="noStrike" cap="none">
                <a:solidFill>
                  <a:schemeClr val="lt1"/>
                </a:solidFill>
                <a:latin typeface="Montserrat"/>
                <a:ea typeface="Montserrat"/>
                <a:cs typeface="Montserrat"/>
                <a:sym typeface="Montserrat"/>
              </a:defRPr>
            </a:lvl7pPr>
            <a:lvl8pPr marL="3657600" marR="0" lvl="7" indent="-292100" algn="l" rtl="0">
              <a:lnSpc>
                <a:spcPct val="115000"/>
              </a:lnSpc>
              <a:spcBef>
                <a:spcPts val="1600"/>
              </a:spcBef>
              <a:spcAft>
                <a:spcPts val="0"/>
              </a:spcAft>
              <a:buClr>
                <a:schemeClr val="lt1"/>
              </a:buClr>
              <a:buSzPts val="1000"/>
              <a:buFont typeface="Montserrat"/>
              <a:buChar char="○"/>
              <a:defRPr sz="1000" b="0" i="0" u="none" strike="noStrike" cap="none">
                <a:solidFill>
                  <a:schemeClr val="lt1"/>
                </a:solidFill>
                <a:latin typeface="Montserrat"/>
                <a:ea typeface="Montserrat"/>
                <a:cs typeface="Montserrat"/>
                <a:sym typeface="Montserrat"/>
              </a:defRPr>
            </a:lvl8pPr>
            <a:lvl9pPr marL="4114800" marR="0" lvl="8" indent="-292100" algn="l" rtl="0">
              <a:lnSpc>
                <a:spcPct val="115000"/>
              </a:lnSpc>
              <a:spcBef>
                <a:spcPts val="1600"/>
              </a:spcBef>
              <a:spcAft>
                <a:spcPts val="1600"/>
              </a:spcAft>
              <a:buClr>
                <a:schemeClr val="lt1"/>
              </a:buClr>
              <a:buSzPts val="1000"/>
              <a:buFont typeface="Montserrat"/>
              <a:buChar char="■"/>
              <a:defRPr sz="1000" b="0" i="0" u="none" strike="noStrike" cap="none">
                <a:solidFill>
                  <a:schemeClr val="lt1"/>
                </a:solidFill>
                <a:latin typeface="Montserrat"/>
                <a:ea typeface="Montserrat"/>
                <a:cs typeface="Montserrat"/>
                <a:sym typeface="Montserrat"/>
              </a:defRPr>
            </a:lvl9pPr>
          </a:lstStyle>
          <a:p>
            <a:r>
              <a:rPr lang="en-US" sz="1800" b="1" dirty="0">
                <a:solidFill>
                  <a:schemeClr val="tx1"/>
                </a:solidFill>
              </a:rPr>
              <a:t>JWT look like</a:t>
            </a:r>
          </a:p>
          <a:p>
            <a:pPr marL="274320" lvl="1" indent="0">
              <a:buNone/>
            </a:pPr>
            <a:r>
              <a:rPr lang="en-US" sz="1600" dirty="0"/>
              <a:t>Header</a:t>
            </a:r>
            <a:r>
              <a:rPr lang="en-US" sz="1600" dirty="0">
                <a:solidFill>
                  <a:srgbClr val="FF0000"/>
                </a:solidFill>
              </a:rPr>
              <a:t>. </a:t>
            </a:r>
            <a:r>
              <a:rPr lang="en-US" sz="1600" dirty="0"/>
              <a:t>payload</a:t>
            </a:r>
            <a:r>
              <a:rPr lang="en-US" sz="1600" dirty="0">
                <a:solidFill>
                  <a:srgbClr val="FF0000"/>
                </a:solidFill>
              </a:rPr>
              <a:t>. </a:t>
            </a:r>
            <a:r>
              <a:rPr lang="en-US" sz="1600" dirty="0"/>
              <a:t>Signature</a:t>
            </a:r>
          </a:p>
          <a:p>
            <a:endParaRPr lang="en-US" dirty="0"/>
          </a:p>
        </p:txBody>
      </p:sp>
      <p:pic>
        <p:nvPicPr>
          <p:cNvPr id="8" name="Picture 7">
            <a:extLst>
              <a:ext uri="{FF2B5EF4-FFF2-40B4-BE49-F238E27FC236}">
                <a16:creationId xmlns:a16="http://schemas.microsoft.com/office/drawing/2014/main" id="{53AEE196-3389-4483-A0E6-EE1A3381305C}"/>
              </a:ext>
            </a:extLst>
          </p:cNvPr>
          <p:cNvPicPr>
            <a:picLocks noChangeAspect="1"/>
          </p:cNvPicPr>
          <p:nvPr/>
        </p:nvPicPr>
        <p:blipFill>
          <a:blip r:embed="rId3"/>
          <a:stretch>
            <a:fillRect/>
          </a:stretch>
        </p:blipFill>
        <p:spPr>
          <a:xfrm>
            <a:off x="2415988" y="2139016"/>
            <a:ext cx="4903335" cy="1229001"/>
          </a:xfrm>
          <a:prstGeom prst="rect">
            <a:avLst/>
          </a:prstGeom>
        </p:spPr>
      </p:pic>
      <p:sp>
        <p:nvSpPr>
          <p:cNvPr id="5" name="TextBox 4"/>
          <p:cNvSpPr txBox="1"/>
          <p:nvPr/>
        </p:nvSpPr>
        <p:spPr>
          <a:xfrm>
            <a:off x="207264" y="3767328"/>
            <a:ext cx="4450080" cy="1508105"/>
          </a:xfrm>
          <a:prstGeom prst="rect">
            <a:avLst/>
          </a:prstGeom>
          <a:noFill/>
        </p:spPr>
        <p:txBody>
          <a:bodyPr wrap="square" rtlCol="0">
            <a:spAutoFit/>
          </a:bodyPr>
          <a:lstStyle/>
          <a:p>
            <a:r>
              <a:rPr lang="en-US" b="1" dirty="0">
                <a:solidFill>
                  <a:schemeClr val="tx1"/>
                </a:solidFill>
              </a:rPr>
              <a:t>Header</a:t>
            </a:r>
          </a:p>
          <a:p>
            <a:pPr lvl="1"/>
            <a:r>
              <a:rPr lang="en-US" sz="1600" dirty="0">
                <a:solidFill>
                  <a:schemeClr val="bg1"/>
                </a:solidFill>
              </a:rPr>
              <a:t>The header carries 2 parts:</a:t>
            </a:r>
          </a:p>
          <a:p>
            <a:pPr lvl="2"/>
            <a:r>
              <a:rPr lang="en-US" sz="1600" dirty="0">
                <a:solidFill>
                  <a:schemeClr val="bg1"/>
                </a:solidFill>
              </a:rPr>
              <a:t>declaring the type, which is JWT</a:t>
            </a:r>
          </a:p>
          <a:p>
            <a:pPr lvl="2"/>
            <a:r>
              <a:rPr lang="en-US" sz="1600" dirty="0">
                <a:solidFill>
                  <a:schemeClr val="bg1"/>
                </a:solidFill>
              </a:rPr>
              <a:t>the hashing algorithm to use (HMAC SHA256 in this case</a:t>
            </a:r>
            <a:r>
              <a:rPr lang="en-US" dirty="0">
                <a:solidFill>
                  <a:schemeClr val="bg1"/>
                </a:solidFill>
              </a:rPr>
              <a:t>)</a:t>
            </a:r>
          </a:p>
          <a:p>
            <a:endParaRPr lang="en-US" dirty="0"/>
          </a:p>
        </p:txBody>
      </p:sp>
      <p:pic>
        <p:nvPicPr>
          <p:cNvPr id="10" name="Picture 9">
            <a:extLst>
              <a:ext uri="{FF2B5EF4-FFF2-40B4-BE49-F238E27FC236}">
                <a16:creationId xmlns:a16="http://schemas.microsoft.com/office/drawing/2014/main" id="{0AEE123E-AFD3-4BFC-8BFD-8CC35BF60824}"/>
              </a:ext>
            </a:extLst>
          </p:cNvPr>
          <p:cNvPicPr>
            <a:picLocks noChangeAspect="1"/>
          </p:cNvPicPr>
          <p:nvPr/>
        </p:nvPicPr>
        <p:blipFill>
          <a:blip r:embed="rId4"/>
          <a:stretch>
            <a:fillRect/>
          </a:stretch>
        </p:blipFill>
        <p:spPr>
          <a:xfrm>
            <a:off x="6182684" y="3633650"/>
            <a:ext cx="1999730" cy="122900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1"/>
          <p:cNvSpPr txBox="1">
            <a:spLocks noGrp="1"/>
          </p:cNvSpPr>
          <p:nvPr>
            <p:ph type="title"/>
          </p:nvPr>
        </p:nvSpPr>
        <p:spPr>
          <a:xfrm>
            <a:off x="679692" y="588264"/>
            <a:ext cx="7809000" cy="640200"/>
          </a:xfrm>
          <a:prstGeom prst="rect">
            <a:avLst/>
          </a:prstGeom>
        </p:spPr>
        <p:txBody>
          <a:bodyPr spcFirstLastPara="1" wrap="square" lIns="91425" tIns="91425" rIns="91425" bIns="91425" anchor="t" anchorCtr="0">
            <a:noAutofit/>
          </a:bodyPr>
          <a:lstStyle/>
          <a:p>
            <a:pPr lvl="0"/>
            <a:r>
              <a:rPr lang="en-US" dirty="0"/>
              <a:t>Payload</a:t>
            </a:r>
            <a:endParaRPr dirty="0"/>
          </a:p>
        </p:txBody>
      </p:sp>
      <p:sp>
        <p:nvSpPr>
          <p:cNvPr id="6" name="Rectangle 5"/>
          <p:cNvSpPr/>
          <p:nvPr/>
        </p:nvSpPr>
        <p:spPr>
          <a:xfrm>
            <a:off x="786384" y="1361016"/>
            <a:ext cx="4572000" cy="2031325"/>
          </a:xfrm>
          <a:prstGeom prst="rect">
            <a:avLst/>
          </a:prstGeom>
        </p:spPr>
        <p:txBody>
          <a:bodyPr>
            <a:spAutoFit/>
          </a:bodyPr>
          <a:lstStyle/>
          <a:p>
            <a:r>
              <a:rPr lang="en-US" dirty="0"/>
              <a:t>Put the information that we want to transmit as well as other information about our token.</a:t>
            </a:r>
          </a:p>
          <a:p>
            <a:r>
              <a:rPr lang="en-US" dirty="0"/>
              <a:t>There are multiple claims that we can provide:</a:t>
            </a:r>
          </a:p>
          <a:p>
            <a:pPr marL="0" indent="0">
              <a:buNone/>
            </a:pPr>
            <a:endParaRPr lang="en-US" dirty="0"/>
          </a:p>
          <a:p>
            <a:pPr lvl="1"/>
            <a:r>
              <a:rPr lang="en-US" dirty="0"/>
              <a:t> registered claim names</a:t>
            </a:r>
          </a:p>
          <a:p>
            <a:pPr marL="274320" lvl="1" indent="0">
              <a:buNone/>
            </a:pPr>
            <a:endParaRPr lang="en-US" dirty="0"/>
          </a:p>
          <a:p>
            <a:pPr lvl="1"/>
            <a:r>
              <a:rPr lang="en-US" dirty="0"/>
              <a:t> public claim names</a:t>
            </a:r>
          </a:p>
          <a:p>
            <a:pPr marL="274320" lvl="1" indent="0">
              <a:buNone/>
            </a:pPr>
            <a:endParaRPr lang="en-US" dirty="0"/>
          </a:p>
          <a:p>
            <a:pPr lvl="1"/>
            <a:r>
              <a:rPr lang="en-US" dirty="0"/>
              <a:t> private claim names</a:t>
            </a:r>
          </a:p>
        </p:txBody>
      </p:sp>
      <p:sp>
        <p:nvSpPr>
          <p:cNvPr id="14" name="Speech Bubble: Rectangle with Corners Rounded 4">
            <a:extLst>
              <a:ext uri="{FF2B5EF4-FFF2-40B4-BE49-F238E27FC236}">
                <a16:creationId xmlns:a16="http://schemas.microsoft.com/office/drawing/2014/main" id="{99790D4C-6B5D-43A2-A50C-F5E6EEF3CEEC}"/>
              </a:ext>
            </a:extLst>
          </p:cNvPr>
          <p:cNvSpPr/>
          <p:nvPr/>
        </p:nvSpPr>
        <p:spPr>
          <a:xfrm>
            <a:off x="6406908" y="663684"/>
            <a:ext cx="2407908" cy="1641228"/>
          </a:xfrm>
          <a:prstGeom prst="wedgeRoundRectCallout">
            <a:avLst>
              <a:gd name="adj1" fmla="val -184400"/>
              <a:gd name="adj2" fmla="val 5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b="0" i="0" u="none" strike="noStrike" kern="1200" cap="none" spc="0" normalizeH="0" baseline="0" noProof="0" dirty="0" err="1">
                <a:ln>
                  <a:noFill/>
                </a:ln>
                <a:solidFill>
                  <a:prstClr val="white"/>
                </a:solidFill>
                <a:effectLst/>
                <a:uLnTx/>
                <a:uFillTx/>
                <a:latin typeface="Rockwell" panose="02060603020205020403"/>
                <a:ea typeface="+mn-ea"/>
                <a:cs typeface="+mn-cs"/>
              </a:rPr>
              <a:t>iss</a:t>
            </a: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 The issuer of the token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 sub: The subject of the token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b="0" i="0" u="none" strike="noStrike" kern="1200" cap="none" spc="0" normalizeH="0" baseline="0" noProof="0" dirty="0" err="1">
                <a:ln>
                  <a:noFill/>
                </a:ln>
                <a:solidFill>
                  <a:prstClr val="white"/>
                </a:solidFill>
                <a:effectLst/>
                <a:uLnTx/>
                <a:uFillTx/>
                <a:latin typeface="Rockwell" panose="02060603020205020403"/>
                <a:ea typeface="+mn-ea"/>
                <a:cs typeface="+mn-cs"/>
              </a:rPr>
              <a:t>aud</a:t>
            </a: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 The audience of the token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 exp…</a:t>
            </a:r>
          </a:p>
        </p:txBody>
      </p:sp>
      <p:sp>
        <p:nvSpPr>
          <p:cNvPr id="15" name="Speech Bubble: Rectangle with Corners Rounded 5">
            <a:extLst>
              <a:ext uri="{FF2B5EF4-FFF2-40B4-BE49-F238E27FC236}">
                <a16:creationId xmlns:a16="http://schemas.microsoft.com/office/drawing/2014/main" id="{5D252668-32F2-41C1-99DF-1C0D2B738C65}"/>
              </a:ext>
            </a:extLst>
          </p:cNvPr>
          <p:cNvSpPr/>
          <p:nvPr/>
        </p:nvSpPr>
        <p:spPr>
          <a:xfrm>
            <a:off x="6406908" y="2376678"/>
            <a:ext cx="2588590" cy="1353312"/>
          </a:xfrm>
          <a:prstGeom prst="wedgeRoundRectCallout">
            <a:avLst>
              <a:gd name="adj1" fmla="val -192421"/>
              <a:gd name="adj2" fmla="val -155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These are the claims that we create ourselves like user name, information, and other important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information.</a:t>
            </a:r>
          </a:p>
        </p:txBody>
      </p:sp>
      <p:sp>
        <p:nvSpPr>
          <p:cNvPr id="16" name="Speech Bubble: Rectangle with Corners Rounded 6">
            <a:extLst>
              <a:ext uri="{FF2B5EF4-FFF2-40B4-BE49-F238E27FC236}">
                <a16:creationId xmlns:a16="http://schemas.microsoft.com/office/drawing/2014/main" id="{F67480F6-B758-4E91-A777-FF4E140C095A}"/>
              </a:ext>
            </a:extLst>
          </p:cNvPr>
          <p:cNvSpPr/>
          <p:nvPr/>
        </p:nvSpPr>
        <p:spPr>
          <a:xfrm>
            <a:off x="4584192" y="3801756"/>
            <a:ext cx="2810256" cy="1269977"/>
          </a:xfrm>
          <a:prstGeom prst="wedgeRoundRectCallout">
            <a:avLst>
              <a:gd name="adj1" fmla="val -120736"/>
              <a:gd name="adj2" fmla="val -89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A producer and consumer may agree to use claim names that are private. These are subject to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Rockwell" panose="02060603020205020403"/>
                <a:ea typeface="+mn-ea"/>
                <a:cs typeface="+mn-cs"/>
              </a:rPr>
              <a:t>collision, so use them with caution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37"/>
          <p:cNvSpPr txBox="1">
            <a:spLocks noGrp="1"/>
          </p:cNvSpPr>
          <p:nvPr>
            <p:ph type="title" idx="2"/>
          </p:nvPr>
        </p:nvSpPr>
        <p:spPr>
          <a:xfrm>
            <a:off x="0" y="172800"/>
            <a:ext cx="9144000" cy="6144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i="0" dirty="0">
                <a:latin typeface="Times New Roman" panose="02020603050405020304" pitchFamily="18" charset="0"/>
                <a:cs typeface="Times New Roman" panose="02020603050405020304" pitchFamily="18" charset="0"/>
              </a:rPr>
              <a:t>MEAN Stack Architecture</a:t>
            </a:r>
            <a:endParaRPr sz="2800" b="1" i="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A9E195B-63B5-4ECF-BBD1-177C3638E266}"/>
              </a:ext>
            </a:extLst>
          </p:cNvPr>
          <p:cNvPicPr>
            <a:picLocks noChangeAspect="1"/>
          </p:cNvPicPr>
          <p:nvPr/>
        </p:nvPicPr>
        <p:blipFill>
          <a:blip r:embed="rId3"/>
          <a:stretch>
            <a:fillRect/>
          </a:stretch>
        </p:blipFill>
        <p:spPr>
          <a:xfrm>
            <a:off x="0" y="957477"/>
            <a:ext cx="9144000" cy="39210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lvl="0"/>
            <a:r>
              <a:rPr lang="en-US" dirty="0"/>
              <a:t>Signature</a:t>
            </a:r>
            <a:endParaRPr dirty="0"/>
          </a:p>
        </p:txBody>
      </p:sp>
      <p:sp>
        <p:nvSpPr>
          <p:cNvPr id="19" name="Content Placeholder 2">
            <a:extLst>
              <a:ext uri="{FF2B5EF4-FFF2-40B4-BE49-F238E27FC236}">
                <a16:creationId xmlns:a16="http://schemas.microsoft.com/office/drawing/2014/main" id="{D8B3C8D8-732C-4353-8ABE-ECBD74793F69}"/>
              </a:ext>
            </a:extLst>
          </p:cNvPr>
          <p:cNvSpPr txBox="1">
            <a:spLocks/>
          </p:cNvSpPr>
          <p:nvPr/>
        </p:nvSpPr>
        <p:spPr>
          <a:xfrm>
            <a:off x="0" y="1188780"/>
            <a:ext cx="9601200" cy="31271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A6BFA5"/>
              </a:buClr>
              <a:buSzPts val="2100"/>
              <a:buFont typeface="Montserrat"/>
              <a:buNone/>
              <a:defRPr sz="1800" b="0" i="0" u="none" strike="noStrike" cap="none">
                <a:solidFill>
                  <a:srgbClr val="A6BFA5"/>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rgbClr val="A6BFA5"/>
              </a:buClr>
              <a:buSzPts val="2100"/>
              <a:buFont typeface="Montserrat"/>
              <a:buNone/>
              <a:defRPr sz="2100" b="0" i="0" u="none" strike="noStrike" cap="none">
                <a:solidFill>
                  <a:srgbClr val="A6BFA5"/>
                </a:solidFill>
                <a:latin typeface="Montserrat"/>
                <a:ea typeface="Montserrat"/>
                <a:cs typeface="Montserrat"/>
                <a:sym typeface="Montserrat"/>
              </a:defRPr>
            </a:lvl2pPr>
            <a:lvl3pPr marL="1371600" marR="0" lvl="2" indent="-317500" algn="ctr" rtl="0">
              <a:lnSpc>
                <a:spcPct val="115000"/>
              </a:lnSpc>
              <a:spcBef>
                <a:spcPts val="1600"/>
              </a:spcBef>
              <a:spcAft>
                <a:spcPts val="0"/>
              </a:spcAft>
              <a:buClr>
                <a:srgbClr val="A6BFA5"/>
              </a:buClr>
              <a:buSzPts val="2100"/>
              <a:buFont typeface="Montserrat"/>
              <a:buNone/>
              <a:defRPr sz="2100" b="0" i="0" u="none" strike="noStrike" cap="none">
                <a:solidFill>
                  <a:srgbClr val="A6BFA5"/>
                </a:solidFill>
                <a:latin typeface="Montserrat"/>
                <a:ea typeface="Montserrat"/>
                <a:cs typeface="Montserrat"/>
                <a:sym typeface="Montserrat"/>
              </a:defRPr>
            </a:lvl3pPr>
            <a:lvl4pPr marL="1828800" marR="0" lvl="3" indent="-317500" algn="ctr" rtl="0">
              <a:lnSpc>
                <a:spcPct val="115000"/>
              </a:lnSpc>
              <a:spcBef>
                <a:spcPts val="1600"/>
              </a:spcBef>
              <a:spcAft>
                <a:spcPts val="0"/>
              </a:spcAft>
              <a:buClr>
                <a:srgbClr val="A6BFA5"/>
              </a:buClr>
              <a:buSzPts val="2100"/>
              <a:buFont typeface="Montserrat"/>
              <a:buNone/>
              <a:defRPr sz="2100" b="0" i="0" u="none" strike="noStrike" cap="none">
                <a:solidFill>
                  <a:srgbClr val="A6BFA5"/>
                </a:solidFill>
                <a:latin typeface="Montserrat"/>
                <a:ea typeface="Montserrat"/>
                <a:cs typeface="Montserrat"/>
                <a:sym typeface="Montserrat"/>
              </a:defRPr>
            </a:lvl4pPr>
            <a:lvl5pPr marL="2286000" marR="0" lvl="4" indent="-317500" algn="ctr" rtl="0">
              <a:lnSpc>
                <a:spcPct val="115000"/>
              </a:lnSpc>
              <a:spcBef>
                <a:spcPts val="1600"/>
              </a:spcBef>
              <a:spcAft>
                <a:spcPts val="0"/>
              </a:spcAft>
              <a:buClr>
                <a:srgbClr val="A6BFA5"/>
              </a:buClr>
              <a:buSzPts val="2100"/>
              <a:buFont typeface="Montserrat"/>
              <a:buNone/>
              <a:defRPr sz="2100" b="0" i="0" u="none" strike="noStrike" cap="none">
                <a:solidFill>
                  <a:srgbClr val="A6BFA5"/>
                </a:solidFill>
                <a:latin typeface="Montserrat"/>
                <a:ea typeface="Montserrat"/>
                <a:cs typeface="Montserrat"/>
                <a:sym typeface="Montserrat"/>
              </a:defRPr>
            </a:lvl5pPr>
            <a:lvl6pPr marL="2743200" marR="0" lvl="5" indent="-317500" algn="ctr" rtl="0">
              <a:lnSpc>
                <a:spcPct val="115000"/>
              </a:lnSpc>
              <a:spcBef>
                <a:spcPts val="1600"/>
              </a:spcBef>
              <a:spcAft>
                <a:spcPts val="0"/>
              </a:spcAft>
              <a:buClr>
                <a:srgbClr val="A6BFA5"/>
              </a:buClr>
              <a:buSzPts val="2100"/>
              <a:buFont typeface="Montserrat"/>
              <a:buNone/>
              <a:defRPr sz="2100" b="0" i="0" u="none" strike="noStrike" cap="none">
                <a:solidFill>
                  <a:srgbClr val="A6BFA5"/>
                </a:solidFill>
                <a:latin typeface="Montserrat"/>
                <a:ea typeface="Montserrat"/>
                <a:cs typeface="Montserrat"/>
                <a:sym typeface="Montserrat"/>
              </a:defRPr>
            </a:lvl6pPr>
            <a:lvl7pPr marL="3200400" marR="0" lvl="6" indent="-317500" algn="ctr" rtl="0">
              <a:lnSpc>
                <a:spcPct val="115000"/>
              </a:lnSpc>
              <a:spcBef>
                <a:spcPts val="1600"/>
              </a:spcBef>
              <a:spcAft>
                <a:spcPts val="0"/>
              </a:spcAft>
              <a:buClr>
                <a:srgbClr val="A6BFA5"/>
              </a:buClr>
              <a:buSzPts val="2100"/>
              <a:buFont typeface="Montserrat"/>
              <a:buNone/>
              <a:defRPr sz="2100" b="0" i="0" u="none" strike="noStrike" cap="none">
                <a:solidFill>
                  <a:srgbClr val="A6BFA5"/>
                </a:solidFill>
                <a:latin typeface="Montserrat"/>
                <a:ea typeface="Montserrat"/>
                <a:cs typeface="Montserrat"/>
                <a:sym typeface="Montserrat"/>
              </a:defRPr>
            </a:lvl7pPr>
            <a:lvl8pPr marL="3657600" marR="0" lvl="7" indent="-317500" algn="ctr" rtl="0">
              <a:lnSpc>
                <a:spcPct val="115000"/>
              </a:lnSpc>
              <a:spcBef>
                <a:spcPts val="1600"/>
              </a:spcBef>
              <a:spcAft>
                <a:spcPts val="0"/>
              </a:spcAft>
              <a:buClr>
                <a:srgbClr val="A6BFA5"/>
              </a:buClr>
              <a:buSzPts val="2100"/>
              <a:buFont typeface="Montserrat"/>
              <a:buNone/>
              <a:defRPr sz="2100" b="0" i="0" u="none" strike="noStrike" cap="none">
                <a:solidFill>
                  <a:srgbClr val="A6BFA5"/>
                </a:solidFill>
                <a:latin typeface="Montserrat"/>
                <a:ea typeface="Montserrat"/>
                <a:cs typeface="Montserrat"/>
                <a:sym typeface="Montserrat"/>
              </a:defRPr>
            </a:lvl8pPr>
            <a:lvl9pPr marL="4114800" marR="0" lvl="8" indent="-317500" algn="ctr" rtl="0">
              <a:lnSpc>
                <a:spcPct val="115000"/>
              </a:lnSpc>
              <a:spcBef>
                <a:spcPts val="1600"/>
              </a:spcBef>
              <a:spcAft>
                <a:spcPts val="1600"/>
              </a:spcAft>
              <a:buClr>
                <a:srgbClr val="A6BFA5"/>
              </a:buClr>
              <a:buSzPts val="2100"/>
              <a:buFont typeface="Montserrat"/>
              <a:buNone/>
              <a:defRPr sz="2100" b="0" i="0" u="none" strike="noStrike" cap="none">
                <a:solidFill>
                  <a:srgbClr val="A6BFA5"/>
                </a:solidFill>
                <a:latin typeface="Montserrat"/>
                <a:ea typeface="Montserrat"/>
                <a:cs typeface="Montserrat"/>
                <a:sym typeface="Montserrat"/>
              </a:defRPr>
            </a:lvl9pPr>
          </a:lstStyle>
          <a:p>
            <a:pPr algn="l"/>
            <a:r>
              <a:rPr lang="en-US" dirty="0"/>
              <a:t>Signature is made up of a hash of the following components:</a:t>
            </a:r>
          </a:p>
          <a:p>
            <a:pPr lvl="1" algn="l"/>
            <a:r>
              <a:rPr lang="en-US" dirty="0"/>
              <a:t>the header</a:t>
            </a:r>
          </a:p>
          <a:p>
            <a:pPr lvl="1" algn="l"/>
            <a:r>
              <a:rPr lang="en-US" dirty="0"/>
              <a:t>the payload</a:t>
            </a:r>
          </a:p>
          <a:p>
            <a:pPr lvl="1" algn="l"/>
            <a:r>
              <a:rPr lang="en-US" dirty="0"/>
              <a:t>secret</a:t>
            </a:r>
          </a:p>
          <a:p>
            <a:pPr algn="l">
              <a:buFont typeface="Wingdings" panose="05000000000000000000" pitchFamily="2" charset="2"/>
              <a:buChar char="è"/>
            </a:pPr>
            <a:r>
              <a:rPr lang="en-US" dirty="0"/>
              <a:t>The token is sent on every request so there are no CSRF attacks</a:t>
            </a:r>
          </a:p>
          <a:p>
            <a:pPr algn="l">
              <a:buFont typeface="Wingdings" panose="05000000000000000000" pitchFamily="2" charset="2"/>
              <a:buChar char="è"/>
            </a:pPr>
            <a:r>
              <a:rPr lang="en-US" dirty="0"/>
              <a:t>full JSON Web Token</a:t>
            </a:r>
          </a:p>
          <a:p>
            <a:pPr marL="0" indent="0"/>
            <a:endParaRPr lang="en-US" dirty="0"/>
          </a:p>
          <a:p>
            <a:pPr marL="0" indent="0"/>
            <a:endParaRPr lang="en-US" dirty="0"/>
          </a:p>
        </p:txBody>
      </p:sp>
      <p:pic>
        <p:nvPicPr>
          <p:cNvPr id="20" name="Picture 19">
            <a:extLst>
              <a:ext uri="{FF2B5EF4-FFF2-40B4-BE49-F238E27FC236}">
                <a16:creationId xmlns:a16="http://schemas.microsoft.com/office/drawing/2014/main" id="{429F4AD4-2C7F-455A-81AB-7FA7E36533D2}"/>
              </a:ext>
            </a:extLst>
          </p:cNvPr>
          <p:cNvPicPr>
            <a:picLocks noChangeAspect="1"/>
          </p:cNvPicPr>
          <p:nvPr/>
        </p:nvPicPr>
        <p:blipFill>
          <a:blip r:embed="rId3"/>
          <a:stretch>
            <a:fillRect/>
          </a:stretch>
        </p:blipFill>
        <p:spPr>
          <a:xfrm>
            <a:off x="2352675" y="2084832"/>
            <a:ext cx="6791325" cy="96316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4" name="Picture 3">
            <a:extLst>
              <a:ext uri="{FF2B5EF4-FFF2-40B4-BE49-F238E27FC236}">
                <a16:creationId xmlns:a16="http://schemas.microsoft.com/office/drawing/2014/main" id="{DC88E855-D2B2-4323-AC50-57EFBA9A4BE5}"/>
              </a:ext>
            </a:extLst>
          </p:cNvPr>
          <p:cNvPicPr>
            <a:picLocks noChangeAspect="1"/>
          </p:cNvPicPr>
          <p:nvPr/>
        </p:nvPicPr>
        <p:blipFill>
          <a:blip r:embed="rId3"/>
          <a:stretch>
            <a:fillRect/>
          </a:stretch>
        </p:blipFill>
        <p:spPr>
          <a:xfrm>
            <a:off x="1472783" y="597620"/>
            <a:ext cx="6198433" cy="3948259"/>
          </a:xfrm>
          <a:prstGeom prst="rect">
            <a:avLst/>
          </a:prstGeom>
        </p:spPr>
      </p:pic>
    </p:spTree>
    <p:extLst>
      <p:ext uri="{BB962C8B-B14F-4D97-AF65-F5344CB8AC3E}">
        <p14:creationId xmlns:p14="http://schemas.microsoft.com/office/powerpoint/2010/main" val="197365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667500" y="748653"/>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MEAN stack is popular?</a:t>
            </a:r>
            <a:endParaRPr dirty="0"/>
          </a:p>
        </p:txBody>
      </p:sp>
      <p:sp>
        <p:nvSpPr>
          <p:cNvPr id="232" name="Google Shape;232;p42"/>
          <p:cNvSpPr txBox="1">
            <a:spLocks noGrp="1"/>
          </p:cNvSpPr>
          <p:nvPr>
            <p:ph type="subTitle" idx="2"/>
          </p:nvPr>
        </p:nvSpPr>
        <p:spPr>
          <a:xfrm>
            <a:off x="0" y="1388853"/>
            <a:ext cx="9144000" cy="319754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Effortless Swapping between Client and Server</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Developers benefit a lot from using MEAN Stack since they build web applications with only a single language. </a:t>
            </a:r>
          </a:p>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Simple Solution</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MEAN Stack enables developers to create a simple and open-source solution. </a:t>
            </a:r>
          </a:p>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Open Source Components</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components in MEAN Stack are open source.</a:t>
            </a:r>
          </a:p>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Cost-Effective</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MEAN Stack is lucrative for businesses.</a:t>
            </a:r>
          </a:p>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Timer-Saving and Resourceful Tool</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One of MEAN Stack’s major features is the enormous directory of modules libraries in Node.js.</a:t>
            </a:r>
          </a:p>
          <a:p>
            <a:pPr marL="0" lvl="0" indent="0" algn="l" rtl="0">
              <a:spcBef>
                <a:spcPts val="0"/>
              </a:spcBef>
              <a:spcAft>
                <a:spcPts val="0"/>
              </a:spcAft>
            </a:pPr>
            <a:endParaRPr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wipe(down)">
                                      <p:cBhvr>
                                        <p:cTn id="7" dur="500"/>
                                        <p:tgtEl>
                                          <p:spTgt spid="23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2">
                                            <p:txEl>
                                              <p:pRg st="1" end="1"/>
                                            </p:txEl>
                                          </p:spTgt>
                                        </p:tgtEl>
                                        <p:attrNameLst>
                                          <p:attrName>style.visibility</p:attrName>
                                        </p:attrNameLst>
                                      </p:cBhvr>
                                      <p:to>
                                        <p:strVal val="visible"/>
                                      </p:to>
                                    </p:set>
                                    <p:animEffect transition="in" filter="wipe(down)">
                                      <p:cBhvr>
                                        <p:cTn id="10" dur="500"/>
                                        <p:tgtEl>
                                          <p:spTgt spid="23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animEffect transition="in" filter="wipe(down)">
                                      <p:cBhvr>
                                        <p:cTn id="15" dur="500"/>
                                        <p:tgtEl>
                                          <p:spTgt spid="232">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32">
                                            <p:txEl>
                                              <p:pRg st="3" end="3"/>
                                            </p:txEl>
                                          </p:spTgt>
                                        </p:tgtEl>
                                        <p:attrNameLst>
                                          <p:attrName>style.visibility</p:attrName>
                                        </p:attrNameLst>
                                      </p:cBhvr>
                                      <p:to>
                                        <p:strVal val="visible"/>
                                      </p:to>
                                    </p:set>
                                    <p:animEffect transition="in" filter="wipe(down)">
                                      <p:cBhvr>
                                        <p:cTn id="18" dur="500"/>
                                        <p:tgtEl>
                                          <p:spTgt spid="23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32">
                                            <p:txEl>
                                              <p:pRg st="4" end="4"/>
                                            </p:txEl>
                                          </p:spTgt>
                                        </p:tgtEl>
                                        <p:attrNameLst>
                                          <p:attrName>style.visibility</p:attrName>
                                        </p:attrNameLst>
                                      </p:cBhvr>
                                      <p:to>
                                        <p:strVal val="visible"/>
                                      </p:to>
                                    </p:set>
                                    <p:animEffect transition="in" filter="wipe(down)">
                                      <p:cBhvr>
                                        <p:cTn id="23" dur="500"/>
                                        <p:tgtEl>
                                          <p:spTgt spid="232">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32">
                                            <p:txEl>
                                              <p:pRg st="5" end="5"/>
                                            </p:txEl>
                                          </p:spTgt>
                                        </p:tgtEl>
                                        <p:attrNameLst>
                                          <p:attrName>style.visibility</p:attrName>
                                        </p:attrNameLst>
                                      </p:cBhvr>
                                      <p:to>
                                        <p:strVal val="visible"/>
                                      </p:to>
                                    </p:set>
                                    <p:animEffect transition="in" filter="wipe(down)">
                                      <p:cBhvr>
                                        <p:cTn id="26" dur="500"/>
                                        <p:tgtEl>
                                          <p:spTgt spid="23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2">
                                            <p:txEl>
                                              <p:pRg st="6" end="6"/>
                                            </p:txEl>
                                          </p:spTgt>
                                        </p:tgtEl>
                                        <p:attrNameLst>
                                          <p:attrName>style.visibility</p:attrName>
                                        </p:attrNameLst>
                                      </p:cBhvr>
                                      <p:to>
                                        <p:strVal val="visible"/>
                                      </p:to>
                                    </p:set>
                                    <p:animEffect transition="in" filter="wipe(down)">
                                      <p:cBhvr>
                                        <p:cTn id="31" dur="500"/>
                                        <p:tgtEl>
                                          <p:spTgt spid="232">
                                            <p:txEl>
                                              <p:pRg st="6" end="6"/>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32">
                                            <p:txEl>
                                              <p:pRg st="7" end="7"/>
                                            </p:txEl>
                                          </p:spTgt>
                                        </p:tgtEl>
                                        <p:attrNameLst>
                                          <p:attrName>style.visibility</p:attrName>
                                        </p:attrNameLst>
                                      </p:cBhvr>
                                      <p:to>
                                        <p:strVal val="visible"/>
                                      </p:to>
                                    </p:set>
                                    <p:animEffect transition="in" filter="wipe(down)">
                                      <p:cBhvr>
                                        <p:cTn id="34" dur="500"/>
                                        <p:tgtEl>
                                          <p:spTgt spid="23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32">
                                            <p:txEl>
                                              <p:pRg st="8" end="8"/>
                                            </p:txEl>
                                          </p:spTgt>
                                        </p:tgtEl>
                                        <p:attrNameLst>
                                          <p:attrName>style.visibility</p:attrName>
                                        </p:attrNameLst>
                                      </p:cBhvr>
                                      <p:to>
                                        <p:strVal val="visible"/>
                                      </p:to>
                                    </p:set>
                                    <p:animEffect transition="in" filter="wipe(down)">
                                      <p:cBhvr>
                                        <p:cTn id="39" dur="500"/>
                                        <p:tgtEl>
                                          <p:spTgt spid="232">
                                            <p:txEl>
                                              <p:pRg st="8" end="8"/>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32">
                                            <p:txEl>
                                              <p:pRg st="9" end="9"/>
                                            </p:txEl>
                                          </p:spTgt>
                                        </p:tgtEl>
                                        <p:attrNameLst>
                                          <p:attrName>style.visibility</p:attrName>
                                        </p:attrNameLst>
                                      </p:cBhvr>
                                      <p:to>
                                        <p:strVal val="visible"/>
                                      </p:to>
                                    </p:set>
                                    <p:animEffect transition="in" filter="wipe(down)">
                                      <p:cBhvr>
                                        <p:cTn id="42" dur="500"/>
                                        <p:tgtEl>
                                          <p:spTgt spid="23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667500" y="55710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MEAN stack is popular?</a:t>
            </a:r>
            <a:endParaRPr dirty="0"/>
          </a:p>
        </p:txBody>
      </p:sp>
      <p:sp>
        <p:nvSpPr>
          <p:cNvPr id="232" name="Google Shape;232;p42"/>
          <p:cNvSpPr txBox="1">
            <a:spLocks noGrp="1"/>
          </p:cNvSpPr>
          <p:nvPr>
            <p:ph type="subTitle" idx="2"/>
          </p:nvPr>
        </p:nvSpPr>
        <p:spPr>
          <a:xfrm>
            <a:off x="0" y="1009291"/>
            <a:ext cx="9144000" cy="35771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Programming Language</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JavaScript is the programming language in MEAN Stack.</a:t>
            </a:r>
          </a:p>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Maximum Flexibility</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MEAN Stack is highly flexible during web application development.</a:t>
            </a:r>
          </a:p>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Compatible with Cloud</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MongoDB in MEAN Stack makes it highly compatible with the cloud. It helps execute cloud features with the MongoDB solution.</a:t>
            </a:r>
          </a:p>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JavaScript Object Notation</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JavaScript Object Notation or JSON is a fine format that stores and transfers data. MEAN Stack components AngularJS and NodeJS, both use JSON.</a:t>
            </a:r>
          </a:p>
          <a:p>
            <a:pPr marL="285750" lvl="0" indent="-285750" algn="l" rtl="0">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Worldwide Community Support</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JavaScript is a universal programming language. Hence developing communities all across the globe that provide constant support from experts and leaders.</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29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wipe(down)">
                                      <p:cBhvr>
                                        <p:cTn id="7" dur="500"/>
                                        <p:tgtEl>
                                          <p:spTgt spid="23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2">
                                            <p:txEl>
                                              <p:pRg st="1" end="1"/>
                                            </p:txEl>
                                          </p:spTgt>
                                        </p:tgtEl>
                                        <p:attrNameLst>
                                          <p:attrName>style.visibility</p:attrName>
                                        </p:attrNameLst>
                                      </p:cBhvr>
                                      <p:to>
                                        <p:strVal val="visible"/>
                                      </p:to>
                                    </p:set>
                                    <p:animEffect transition="in" filter="wipe(down)">
                                      <p:cBhvr>
                                        <p:cTn id="10" dur="500"/>
                                        <p:tgtEl>
                                          <p:spTgt spid="23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animEffect transition="in" filter="wipe(down)">
                                      <p:cBhvr>
                                        <p:cTn id="15" dur="500"/>
                                        <p:tgtEl>
                                          <p:spTgt spid="232">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32">
                                            <p:txEl>
                                              <p:pRg st="3" end="3"/>
                                            </p:txEl>
                                          </p:spTgt>
                                        </p:tgtEl>
                                        <p:attrNameLst>
                                          <p:attrName>style.visibility</p:attrName>
                                        </p:attrNameLst>
                                      </p:cBhvr>
                                      <p:to>
                                        <p:strVal val="visible"/>
                                      </p:to>
                                    </p:set>
                                    <p:animEffect transition="in" filter="wipe(down)">
                                      <p:cBhvr>
                                        <p:cTn id="18" dur="500"/>
                                        <p:tgtEl>
                                          <p:spTgt spid="23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32">
                                            <p:txEl>
                                              <p:pRg st="4" end="4"/>
                                            </p:txEl>
                                          </p:spTgt>
                                        </p:tgtEl>
                                        <p:attrNameLst>
                                          <p:attrName>style.visibility</p:attrName>
                                        </p:attrNameLst>
                                      </p:cBhvr>
                                      <p:to>
                                        <p:strVal val="visible"/>
                                      </p:to>
                                    </p:set>
                                    <p:animEffect transition="in" filter="wipe(down)">
                                      <p:cBhvr>
                                        <p:cTn id="23" dur="500"/>
                                        <p:tgtEl>
                                          <p:spTgt spid="232">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32">
                                            <p:txEl>
                                              <p:pRg st="5" end="5"/>
                                            </p:txEl>
                                          </p:spTgt>
                                        </p:tgtEl>
                                        <p:attrNameLst>
                                          <p:attrName>style.visibility</p:attrName>
                                        </p:attrNameLst>
                                      </p:cBhvr>
                                      <p:to>
                                        <p:strVal val="visible"/>
                                      </p:to>
                                    </p:set>
                                    <p:animEffect transition="in" filter="wipe(down)">
                                      <p:cBhvr>
                                        <p:cTn id="26" dur="500"/>
                                        <p:tgtEl>
                                          <p:spTgt spid="23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2">
                                            <p:txEl>
                                              <p:pRg st="6" end="6"/>
                                            </p:txEl>
                                          </p:spTgt>
                                        </p:tgtEl>
                                        <p:attrNameLst>
                                          <p:attrName>style.visibility</p:attrName>
                                        </p:attrNameLst>
                                      </p:cBhvr>
                                      <p:to>
                                        <p:strVal val="visible"/>
                                      </p:to>
                                    </p:set>
                                    <p:animEffect transition="in" filter="wipe(down)">
                                      <p:cBhvr>
                                        <p:cTn id="31" dur="500"/>
                                        <p:tgtEl>
                                          <p:spTgt spid="232">
                                            <p:txEl>
                                              <p:pRg st="6" end="6"/>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32">
                                            <p:txEl>
                                              <p:pRg st="7" end="7"/>
                                            </p:txEl>
                                          </p:spTgt>
                                        </p:tgtEl>
                                        <p:attrNameLst>
                                          <p:attrName>style.visibility</p:attrName>
                                        </p:attrNameLst>
                                      </p:cBhvr>
                                      <p:to>
                                        <p:strVal val="visible"/>
                                      </p:to>
                                    </p:set>
                                    <p:animEffect transition="in" filter="wipe(down)">
                                      <p:cBhvr>
                                        <p:cTn id="34" dur="500"/>
                                        <p:tgtEl>
                                          <p:spTgt spid="23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32">
                                            <p:txEl>
                                              <p:pRg st="8" end="8"/>
                                            </p:txEl>
                                          </p:spTgt>
                                        </p:tgtEl>
                                        <p:attrNameLst>
                                          <p:attrName>style.visibility</p:attrName>
                                        </p:attrNameLst>
                                      </p:cBhvr>
                                      <p:to>
                                        <p:strVal val="visible"/>
                                      </p:to>
                                    </p:set>
                                    <p:animEffect transition="in" filter="wipe(down)">
                                      <p:cBhvr>
                                        <p:cTn id="39" dur="500"/>
                                        <p:tgtEl>
                                          <p:spTgt spid="232">
                                            <p:txEl>
                                              <p:pRg st="8" end="8"/>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32">
                                            <p:txEl>
                                              <p:pRg st="9" end="9"/>
                                            </p:txEl>
                                          </p:spTgt>
                                        </p:tgtEl>
                                        <p:attrNameLst>
                                          <p:attrName>style.visibility</p:attrName>
                                        </p:attrNameLst>
                                      </p:cBhvr>
                                      <p:to>
                                        <p:strVal val="visible"/>
                                      </p:to>
                                    </p:set>
                                    <p:animEffect transition="in" filter="wipe(down)">
                                      <p:cBhvr>
                                        <p:cTn id="42" dur="500"/>
                                        <p:tgtEl>
                                          <p:spTgt spid="23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9"/>
        <p:cNvGrpSpPr/>
        <p:nvPr/>
      </p:nvGrpSpPr>
      <p:grpSpPr>
        <a:xfrm>
          <a:off x="0" y="0"/>
          <a:ext cx="0" cy="0"/>
          <a:chOff x="0" y="0"/>
          <a:chExt cx="0" cy="0"/>
        </a:xfrm>
      </p:grpSpPr>
      <p:sp>
        <p:nvSpPr>
          <p:cNvPr id="201" name="Google Shape;201;p38"/>
          <p:cNvSpPr txBox="1">
            <a:spLocks noGrp="1"/>
          </p:cNvSpPr>
          <p:nvPr>
            <p:ph type="body" idx="1"/>
          </p:nvPr>
        </p:nvSpPr>
        <p:spPr>
          <a:xfrm>
            <a:off x="668313" y="1776153"/>
            <a:ext cx="4915200" cy="28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pic>
        <p:nvPicPr>
          <p:cNvPr id="5" name="Picture 4">
            <a:extLst>
              <a:ext uri="{FF2B5EF4-FFF2-40B4-BE49-F238E27FC236}">
                <a16:creationId xmlns:a16="http://schemas.microsoft.com/office/drawing/2014/main" id="{5EFC52DF-20A1-47A6-A984-B4B71980CE74}"/>
              </a:ext>
            </a:extLst>
          </p:cNvPr>
          <p:cNvPicPr>
            <a:picLocks noChangeAspect="1"/>
          </p:cNvPicPr>
          <p:nvPr/>
        </p:nvPicPr>
        <p:blipFill>
          <a:blip r:embed="rId3"/>
          <a:stretch>
            <a:fillRect/>
          </a:stretch>
        </p:blipFill>
        <p:spPr>
          <a:xfrm>
            <a:off x="646249" y="79818"/>
            <a:ext cx="7851502" cy="49838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6" name="Google Shape;206;p39">
            <a:extLst>
              <a:ext uri="{FF2B5EF4-FFF2-40B4-BE49-F238E27FC236}">
                <a16:creationId xmlns:a16="http://schemas.microsoft.com/office/drawing/2014/main" id="{719CAFDC-60E1-4093-AAB5-810F71697DB7}"/>
              </a:ext>
            </a:extLst>
          </p:cNvPr>
          <p:cNvSpPr txBox="1">
            <a:spLocks noGrp="1"/>
          </p:cNvSpPr>
          <p:nvPr>
            <p:ph type="title" idx="2"/>
          </p:nvPr>
        </p:nvSpPr>
        <p:spPr>
          <a:xfrm>
            <a:off x="4572000" y="1592263"/>
            <a:ext cx="4572000" cy="1870465"/>
          </a:xfrm>
          <a:prstGeom prst="rect">
            <a:avLst/>
          </a:prstGeom>
        </p:spPr>
        <p:txBody>
          <a:bodyPr spcFirstLastPara="1" wrap="square" lIns="91425" tIns="91425" rIns="91425" bIns="91425" anchor="b" anchorCtr="0">
            <a:noAutofit/>
          </a:bodyPr>
          <a:lstStyle/>
          <a:p>
            <a:r>
              <a:rPr lang="en-US" dirty="0">
                <a:latin typeface="Times New Roman" panose="02020603050405020304" pitchFamily="18" charset="0"/>
                <a:cs typeface="Times New Roman" panose="02020603050405020304" pitchFamily="18" charset="0"/>
              </a:rPr>
              <a:t>Some key use cases for MEAN stack</a:t>
            </a:r>
          </a:p>
        </p:txBody>
      </p:sp>
      <p:pic>
        <p:nvPicPr>
          <p:cNvPr id="3" name="Picture 2">
            <a:extLst>
              <a:ext uri="{FF2B5EF4-FFF2-40B4-BE49-F238E27FC236}">
                <a16:creationId xmlns:a16="http://schemas.microsoft.com/office/drawing/2014/main" id="{55975C14-BB48-4237-A86E-45BA0C5D52B7}"/>
              </a:ext>
            </a:extLst>
          </p:cNvPr>
          <p:cNvPicPr>
            <a:picLocks noChangeAspect="1"/>
          </p:cNvPicPr>
          <p:nvPr/>
        </p:nvPicPr>
        <p:blipFill>
          <a:blip r:embed="rId3"/>
          <a:stretch>
            <a:fillRect/>
          </a:stretch>
        </p:blipFill>
        <p:spPr>
          <a:xfrm>
            <a:off x="157396" y="535898"/>
            <a:ext cx="4350110" cy="40717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6BFA5"/>
        </a:solidFill>
        <a:effectLst/>
      </p:bgPr>
    </p:bg>
    <p:spTree>
      <p:nvGrpSpPr>
        <p:cNvPr id="1" name="Shape 218"/>
        <p:cNvGrpSpPr/>
        <p:nvPr/>
      </p:nvGrpSpPr>
      <p:grpSpPr>
        <a:xfrm>
          <a:off x="0" y="0"/>
          <a:ext cx="0" cy="0"/>
          <a:chOff x="0" y="0"/>
          <a:chExt cx="0" cy="0"/>
        </a:xfrm>
      </p:grpSpPr>
      <p:sp>
        <p:nvSpPr>
          <p:cNvPr id="219" name="Google Shape;219;p41"/>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Times New Roman" panose="02020603050405020304" pitchFamily="18" charset="0"/>
                <a:cs typeface="Times New Roman" panose="02020603050405020304" pitchFamily="18" charset="0"/>
              </a:rPr>
              <a:t>Use cases for MEAN stack</a:t>
            </a:r>
            <a:endParaRPr sz="2800" dirty="0">
              <a:latin typeface="Times New Roman" panose="02020603050405020304" pitchFamily="18" charset="0"/>
              <a:cs typeface="Times New Roman" panose="02020603050405020304" pitchFamily="18" charset="0"/>
            </a:endParaRPr>
          </a:p>
        </p:txBody>
      </p:sp>
      <p:sp>
        <p:nvSpPr>
          <p:cNvPr id="221" name="Google Shape;221;p41"/>
          <p:cNvSpPr txBox="1">
            <a:spLocks noGrp="1"/>
          </p:cNvSpPr>
          <p:nvPr>
            <p:ph type="subTitle" idx="2"/>
          </p:nvPr>
        </p:nvSpPr>
        <p:spPr>
          <a:xfrm>
            <a:off x="850692" y="1518744"/>
            <a:ext cx="7442616" cy="275607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MEAN Stack is a strong choice for developing cloud native applications because of its scalability and its ability to manage concurrent users.</a:t>
            </a:r>
          </a:p>
          <a:p>
            <a:pPr marL="285750" lvl="0" indent="-285750" algn="l" rtl="0">
              <a:spcBef>
                <a:spcPts val="0"/>
              </a:spcBef>
              <a:spcAft>
                <a:spcPts val="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AngularJS frontend framework also makes it ideal for developing single-page applications (SPAs) that serve all information and functionality on a single page.</a:t>
            </a:r>
          </a:p>
          <a:p>
            <a:pPr marL="285750" lvl="0" indent="-285750" algn="l" rtl="0">
              <a:spcBef>
                <a:spcPts val="0"/>
              </a:spcBef>
              <a:spcAft>
                <a:spcPts val="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Here are a few examples for using MEAN:</a:t>
            </a:r>
          </a:p>
          <a:p>
            <a:pPr marL="742950" lvl="1" indent="-285750" algn="l">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Calendars </a:t>
            </a:r>
          </a:p>
          <a:p>
            <a:pPr marL="742950" lvl="1" indent="-285750" algn="l">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Expense tracking</a:t>
            </a:r>
          </a:p>
          <a:p>
            <a:pPr marL="742950" lvl="1" indent="-285750" algn="l">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News aggregation sites</a:t>
            </a:r>
          </a:p>
          <a:p>
            <a:pPr marL="742950" lvl="1" indent="-285750" algn="l">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Mapping and location finding</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Effect transition="in" filter="wipe(down)">
                                      <p:cBhvr>
                                        <p:cTn id="7" dur="500"/>
                                        <p:tgtEl>
                                          <p:spTgt spid="2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1">
                                            <p:txEl>
                                              <p:pRg st="1" end="1"/>
                                            </p:txEl>
                                          </p:spTgt>
                                        </p:tgtEl>
                                        <p:attrNameLst>
                                          <p:attrName>style.visibility</p:attrName>
                                        </p:attrNameLst>
                                      </p:cBhvr>
                                      <p:to>
                                        <p:strVal val="visible"/>
                                      </p:to>
                                    </p:set>
                                    <p:animEffect transition="in" filter="wipe(down)">
                                      <p:cBhvr>
                                        <p:cTn id="12" dur="500"/>
                                        <p:tgtEl>
                                          <p:spTgt spid="2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1">
                                            <p:txEl>
                                              <p:pRg st="2" end="2"/>
                                            </p:txEl>
                                          </p:spTgt>
                                        </p:tgtEl>
                                        <p:attrNameLst>
                                          <p:attrName>style.visibility</p:attrName>
                                        </p:attrNameLst>
                                      </p:cBhvr>
                                      <p:to>
                                        <p:strVal val="visible"/>
                                      </p:to>
                                    </p:set>
                                    <p:animEffect transition="in" filter="wipe(down)">
                                      <p:cBhvr>
                                        <p:cTn id="17" dur="500"/>
                                        <p:tgtEl>
                                          <p:spTgt spid="221">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21">
                                            <p:txEl>
                                              <p:pRg st="3" end="3"/>
                                            </p:txEl>
                                          </p:spTgt>
                                        </p:tgtEl>
                                        <p:attrNameLst>
                                          <p:attrName>style.visibility</p:attrName>
                                        </p:attrNameLst>
                                      </p:cBhvr>
                                      <p:to>
                                        <p:strVal val="visible"/>
                                      </p:to>
                                    </p:set>
                                    <p:animEffect transition="in" filter="wipe(down)">
                                      <p:cBhvr>
                                        <p:cTn id="20" dur="500"/>
                                        <p:tgtEl>
                                          <p:spTgt spid="221">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21">
                                            <p:txEl>
                                              <p:pRg st="4" end="4"/>
                                            </p:txEl>
                                          </p:spTgt>
                                        </p:tgtEl>
                                        <p:attrNameLst>
                                          <p:attrName>style.visibility</p:attrName>
                                        </p:attrNameLst>
                                      </p:cBhvr>
                                      <p:to>
                                        <p:strVal val="visible"/>
                                      </p:to>
                                    </p:set>
                                    <p:animEffect transition="in" filter="wipe(down)">
                                      <p:cBhvr>
                                        <p:cTn id="23" dur="500"/>
                                        <p:tgtEl>
                                          <p:spTgt spid="221">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21">
                                            <p:txEl>
                                              <p:pRg st="5" end="5"/>
                                            </p:txEl>
                                          </p:spTgt>
                                        </p:tgtEl>
                                        <p:attrNameLst>
                                          <p:attrName>style.visibility</p:attrName>
                                        </p:attrNameLst>
                                      </p:cBhvr>
                                      <p:to>
                                        <p:strVal val="visible"/>
                                      </p:to>
                                    </p:set>
                                    <p:animEffect transition="in" filter="wipe(down)">
                                      <p:cBhvr>
                                        <p:cTn id="26" dur="500"/>
                                        <p:tgtEl>
                                          <p:spTgt spid="221">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21">
                                            <p:txEl>
                                              <p:pRg st="6" end="6"/>
                                            </p:txEl>
                                          </p:spTgt>
                                        </p:tgtEl>
                                        <p:attrNameLst>
                                          <p:attrName>style.visibility</p:attrName>
                                        </p:attrNameLst>
                                      </p:cBhvr>
                                      <p:to>
                                        <p:strVal val="visible"/>
                                      </p:to>
                                    </p:set>
                                    <p:animEffect transition="in" filter="wipe(down)">
                                      <p:cBhvr>
                                        <p:cTn id="29" dur="500"/>
                                        <p:tgtEl>
                                          <p:spTgt spid="2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build="p"/>
    </p:bldLst>
  </p:timing>
</p:sld>
</file>

<file path=ppt/theme/theme1.xml><?xml version="1.0" encoding="utf-8"?>
<a:theme xmlns:a="http://schemas.openxmlformats.org/drawingml/2006/main" name="Minimalist Green Slides by Slidesgo">
  <a:themeElements>
    <a:clrScheme name="Simple Light">
      <a:dk1>
        <a:srgbClr val="000000"/>
      </a:dk1>
      <a:lt1>
        <a:srgbClr val="FFFFFF"/>
      </a:lt1>
      <a:dk2>
        <a:srgbClr val="A6BFA5"/>
      </a:dk2>
      <a:lt2>
        <a:srgbClr val="C9D8C8"/>
      </a:lt2>
      <a:accent1>
        <a:srgbClr val="161922"/>
      </a:accent1>
      <a:accent2>
        <a:srgbClr val="FFFFFF"/>
      </a:accent2>
      <a:accent3>
        <a:srgbClr val="A6BFA5"/>
      </a:accent3>
      <a:accent4>
        <a:srgbClr val="C9D8C8"/>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2223</Words>
  <Application>Microsoft Office PowerPoint</Application>
  <PresentationFormat>On-screen Show (16:9)</PresentationFormat>
  <Paragraphs>203</Paragraphs>
  <Slides>41</Slides>
  <Notes>41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Livvic</vt:lpstr>
      <vt:lpstr>Calibri</vt:lpstr>
      <vt:lpstr>Open Sans</vt:lpstr>
      <vt:lpstr>Arial</vt:lpstr>
      <vt:lpstr>Montserrat</vt:lpstr>
      <vt:lpstr>Roboto Condensed Light</vt:lpstr>
      <vt:lpstr>Playfair Display SemiBold</vt:lpstr>
      <vt:lpstr>Times New Roman</vt:lpstr>
      <vt:lpstr>Rockwell</vt:lpstr>
      <vt:lpstr>Verdana</vt:lpstr>
      <vt:lpstr>Wingdings</vt:lpstr>
      <vt:lpstr>Playfair Display</vt:lpstr>
      <vt:lpstr>Minimalist Green Slides by Slidesgo</vt:lpstr>
      <vt:lpstr>MEAN  Stack</vt:lpstr>
      <vt:lpstr>Contents of this topic</vt:lpstr>
      <vt:lpstr>What is MEAN?</vt:lpstr>
      <vt:lpstr>MEAN Stack Architecture</vt:lpstr>
      <vt:lpstr>Why MEAN stack is popular?</vt:lpstr>
      <vt:lpstr>Why MEAN stack is popular?</vt:lpstr>
      <vt:lpstr>PowerPoint Presentation</vt:lpstr>
      <vt:lpstr>Some key use cases for MEAN stack</vt:lpstr>
      <vt:lpstr>Use cases for MEAN stack</vt:lpstr>
      <vt:lpstr>Components of MEAN Stack</vt:lpstr>
      <vt:lpstr>MongoDB</vt:lpstr>
      <vt:lpstr>What is MongoDB?</vt:lpstr>
      <vt:lpstr>Install MongoDB on Windows</vt:lpstr>
      <vt:lpstr>Some features of MongoDB</vt:lpstr>
      <vt:lpstr>When we need MongoDB?</vt:lpstr>
      <vt:lpstr>PowerPoint Presentation</vt:lpstr>
      <vt:lpstr>Disadvantages of MongoDB</vt:lpstr>
      <vt:lpstr>Advantages of MongoDB</vt:lpstr>
      <vt:lpstr>ExpressJs</vt:lpstr>
      <vt:lpstr>What is ExpressJS?</vt:lpstr>
      <vt:lpstr>How to install ExpressJS</vt:lpstr>
      <vt:lpstr>ExpressJs Architecture</vt:lpstr>
      <vt:lpstr>Some Feature of ExpressJs</vt:lpstr>
      <vt:lpstr>Angular</vt:lpstr>
      <vt:lpstr>Basics of an Angular Application</vt:lpstr>
      <vt:lpstr>the structure of Angular CLI</vt:lpstr>
      <vt:lpstr>Root HTML—index.html</vt:lpstr>
      <vt:lpstr>Main Module—app.module.ts</vt:lpstr>
      <vt:lpstr>Root Component—AppComponent</vt:lpstr>
      <vt:lpstr>Using New Component</vt:lpstr>
      <vt:lpstr>NODEJS</vt:lpstr>
      <vt:lpstr>Node authentication</vt:lpstr>
      <vt:lpstr>PowerPoint Presentation</vt:lpstr>
      <vt:lpstr>PowerPoint Presentation</vt:lpstr>
      <vt:lpstr>PowerPoint Presentation</vt:lpstr>
      <vt:lpstr>Token Based Authentication Works</vt:lpstr>
      <vt:lpstr>Token Based Authentication Works</vt:lpstr>
      <vt:lpstr>PowerPoint Presentation</vt:lpstr>
      <vt:lpstr>Payload</vt:lpstr>
      <vt:lpstr>Signature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MEAN  Stack</dc:title>
  <dc:creator>Đỗ Hải</dc:creator>
  <cp:lastModifiedBy>Thông Hồ</cp:lastModifiedBy>
  <cp:revision>6</cp:revision>
  <dcterms:modified xsi:type="dcterms:W3CDTF">2021-10-31T02:50:05Z</dcterms:modified>
</cp:coreProperties>
</file>